
<file path=[Content_Types].xml><?xml version="1.0" encoding="utf-8"?>
<Types xmlns="http://schemas.openxmlformats.org/package/2006/content-types">
  <Default ContentType="application/x-fontdata" Extension="fntdata"/>
  <Default ContentType="image/gif" Extension="gif"/>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x="18288000" cy="10287000"/>
  <p:notesSz cx="6858000" cy="9144000"/>
  <p:embeddedFontLst>
    <p:embeddedFont>
      <p:font typeface="Arial Bold" charset="1" panose="020B0802020202020204"/>
      <p:regular r:id="rId33"/>
    </p:embeddedFont>
    <p:embeddedFont>
      <p:font typeface="字由点字典黑" charset="1" panose="00020600040101010101"/>
      <p:regular r:id="rId34"/>
    </p:embeddedFont>
    <p:embeddedFont>
      <p:font typeface="Arimo Bold" charset="1" panose="020B0704020202020204"/>
      <p:regular r:id="rId35"/>
    </p:embeddedFont>
    <p:embeddedFont>
      <p:font typeface="Arimo" charset="1" panose="020B0604020202020204"/>
      <p:regular r:id="rId36"/>
    </p:embeddedFont>
    <p:embeddedFont>
      <p:font typeface="Fira Code Bold" charset="1" panose="020B0809050000020004"/>
      <p:regular r:id="rId37"/>
    </p:embeddedFont>
    <p:embeddedFont>
      <p:font typeface="Fira Code Semi-Bold" charset="1" panose="020B0809050000020004"/>
      <p:regular r:id="rId38"/>
    </p:embeddedFont>
    <p:embeddedFont>
      <p:font typeface="Fira Code" charset="1" panose="020B0809050000020004"/>
      <p:regular r:id="rId39"/>
    </p:embeddedFont>
    <p:embeddedFont>
      <p:font typeface="Arial" charset="1" panose="020B0502020202020204"/>
      <p:regular r:id="rId40"/>
    </p:embeddedFont>
    <p:embeddedFont>
      <p:font typeface="字由点字典黑 Bold" charset="1" panose="00020600040101010101"/>
      <p:regular r:id="rId41"/>
    </p:embeddedFont>
    <p:embeddedFont>
      <p:font typeface="思源黑体-超粗体" charset="1" panose="020B0A00000000000000"/>
      <p:regular r:id="rId42"/>
    </p:embeddedFont>
    <p:embeddedFont>
      <p:font typeface="Arial Bold Italics" charset="1" panose="020B0802020202090204"/>
      <p:regular r:id="rId43"/>
    </p:embeddedFont>
    <p:embeddedFont>
      <p:font typeface="字由文艺黑" charset="1" panose="00020600040101010101"/>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2" Target="../media/image20.png" Type="http://schemas.openxmlformats.org/officeDocument/2006/relationships/image"/><Relationship Id="rId3" Target="../media/image21.png" Type="http://schemas.openxmlformats.org/officeDocument/2006/relationships/image"/><Relationship Id="rId4" Target="../media/image22.gif"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2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svg" Type="http://schemas.openxmlformats.org/officeDocument/2006/relationships/image"/><Relationship Id="rId11" Target="../media/image38.png" Type="http://schemas.openxmlformats.org/officeDocument/2006/relationships/image"/><Relationship Id="rId12" Target="../media/image39.svg" Type="http://schemas.openxmlformats.org/officeDocument/2006/relationships/image"/><Relationship Id="rId13" Target="../media/image40.png" Type="http://schemas.openxmlformats.org/officeDocument/2006/relationships/image"/><Relationship Id="rId14" Target="../media/image41.jpeg" Type="http://schemas.openxmlformats.org/officeDocument/2006/relationships/image"/><Relationship Id="rId15" Target="../media/VAGUvVEpS3A.mp4" Type="http://schemas.openxmlformats.org/officeDocument/2006/relationships/video"/><Relationship Id="rId16" Target="../media/VAGUvVEpS3A.mp4" Type="http://schemas.microsoft.com/office/2007/relationships/media"/><Relationship Id="rId2" Target="../media/image29.pn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 Id="rId7" Target="../media/image34.png" Type="http://schemas.openxmlformats.org/officeDocument/2006/relationships/image"/><Relationship Id="rId8" Target="../media/image35.png" Type="http://schemas.openxmlformats.org/officeDocument/2006/relationships/image"/><Relationship Id="rId9" Target="../media/image3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9.svg" Type="http://schemas.openxmlformats.org/officeDocument/2006/relationships/image"/><Relationship Id="rId11" Target="../media/image50.png" Type="http://schemas.openxmlformats.org/officeDocument/2006/relationships/image"/><Relationship Id="rId12" Target="../media/image51.svg" Type="http://schemas.openxmlformats.org/officeDocument/2006/relationships/image"/><Relationship Id="rId13" Target="../media/image52.png" Type="http://schemas.openxmlformats.org/officeDocument/2006/relationships/image"/><Relationship Id="rId14" Target="../media/image53.svg" Type="http://schemas.openxmlformats.org/officeDocument/2006/relationships/image"/><Relationship Id="rId15" Target="../media/image54.png" Type="http://schemas.openxmlformats.org/officeDocument/2006/relationships/image"/><Relationship Id="rId16" Target="../media/image55.svg" Type="http://schemas.openxmlformats.org/officeDocument/2006/relationships/image"/><Relationship Id="rId17" Target="../media/image56.png" Type="http://schemas.openxmlformats.org/officeDocument/2006/relationships/image"/><Relationship Id="rId18" Target="../media/image57.svg" Type="http://schemas.openxmlformats.org/officeDocument/2006/relationships/image"/><Relationship Id="rId2" Target="../media/image42.png" Type="http://schemas.openxmlformats.org/officeDocument/2006/relationships/image"/><Relationship Id="rId3" Target="../media/image43.png" Type="http://schemas.openxmlformats.org/officeDocument/2006/relationships/image"/><Relationship Id="rId4" Target="../media/image44.svg" Type="http://schemas.openxmlformats.org/officeDocument/2006/relationships/image"/><Relationship Id="rId5" Target="../media/image45.png" Type="http://schemas.openxmlformats.org/officeDocument/2006/relationships/image"/><Relationship Id="rId6" Target="../media/image46.svg" Type="http://schemas.openxmlformats.org/officeDocument/2006/relationships/image"/><Relationship Id="rId7" Target="../media/image38.png" Type="http://schemas.openxmlformats.org/officeDocument/2006/relationships/image"/><Relationship Id="rId8" Target="../media/image47.svg" Type="http://schemas.openxmlformats.org/officeDocument/2006/relationships/image"/><Relationship Id="rId9" Target="../media/image4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png" Type="http://schemas.openxmlformats.org/officeDocument/2006/relationships/image"/><Relationship Id="rId4" Target="../media/image6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66.png" Type="http://schemas.openxmlformats.org/officeDocument/2006/relationships/image"/><Relationship Id="rId4" Target="../media/image67.png" Type="http://schemas.openxmlformats.org/officeDocument/2006/relationships/image"/><Relationship Id="rId5" Target="../media/image6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 Id="rId3" Target="../media/image70.png" Type="http://schemas.openxmlformats.org/officeDocument/2006/relationships/image"/><Relationship Id="rId4" Target="../media/image71.png" Type="http://schemas.openxmlformats.org/officeDocument/2006/relationships/image"/><Relationship Id="rId5" Target="../media/image7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1.svg" Type="http://schemas.openxmlformats.org/officeDocument/2006/relationships/image"/><Relationship Id="rId11" Target="../media/image82.png" Type="http://schemas.openxmlformats.org/officeDocument/2006/relationships/image"/><Relationship Id="rId12" Target="../media/image83.svg" Type="http://schemas.openxmlformats.org/officeDocument/2006/relationships/image"/><Relationship Id="rId13" Target="../media/image84.png" Type="http://schemas.openxmlformats.org/officeDocument/2006/relationships/image"/><Relationship Id="rId2" Target="../media/image73.png" Type="http://schemas.openxmlformats.org/officeDocument/2006/relationships/image"/><Relationship Id="rId3" Target="../media/image74.svg" Type="http://schemas.openxmlformats.org/officeDocument/2006/relationships/image"/><Relationship Id="rId4" Target="../media/image75.png" Type="http://schemas.openxmlformats.org/officeDocument/2006/relationships/image"/><Relationship Id="rId5" Target="../media/image76.png" Type="http://schemas.openxmlformats.org/officeDocument/2006/relationships/image"/><Relationship Id="rId6" Target="../media/image77.svg" Type="http://schemas.openxmlformats.org/officeDocument/2006/relationships/image"/><Relationship Id="rId7" Target="../media/image78.png" Type="http://schemas.openxmlformats.org/officeDocument/2006/relationships/image"/><Relationship Id="rId8" Target="../media/image79.svg" Type="http://schemas.openxmlformats.org/officeDocument/2006/relationships/image"/><Relationship Id="rId9" Target="../media/image8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5.png" Type="http://schemas.openxmlformats.org/officeDocument/2006/relationships/image"/><Relationship Id="rId3" Target="../media/image86.jpeg" Type="http://schemas.openxmlformats.org/officeDocument/2006/relationships/image"/><Relationship Id="rId4" Target="../media/image87.png" Type="http://schemas.openxmlformats.org/officeDocument/2006/relationships/image"/><Relationship Id="rId5" Target="../media/image88.svg" Type="http://schemas.openxmlformats.org/officeDocument/2006/relationships/image"/><Relationship Id="rId6" Target="../media/image89.png" Type="http://schemas.openxmlformats.org/officeDocument/2006/relationships/image"/><Relationship Id="rId7" Target="../media/image90.png" Type="http://schemas.openxmlformats.org/officeDocument/2006/relationships/image"/><Relationship Id="rId8" Target="../media/image91.png" Type="http://schemas.openxmlformats.org/officeDocument/2006/relationships/image"/><Relationship Id="rId9" Target="../media/image92.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1.jpeg" Type="http://schemas.openxmlformats.org/officeDocument/2006/relationships/image"/><Relationship Id="rId11" Target="../media/image102.png" Type="http://schemas.openxmlformats.org/officeDocument/2006/relationships/image"/><Relationship Id="rId12" Target="../media/image103.png" Type="http://schemas.openxmlformats.org/officeDocument/2006/relationships/image"/><Relationship Id="rId13" Target="../media/image104.svg" Type="http://schemas.openxmlformats.org/officeDocument/2006/relationships/image"/><Relationship Id="rId2" Target="../media/image93.png" Type="http://schemas.openxmlformats.org/officeDocument/2006/relationships/image"/><Relationship Id="rId3" Target="../media/image94.png" Type="http://schemas.openxmlformats.org/officeDocument/2006/relationships/image"/><Relationship Id="rId4" Target="../media/image95.png" Type="http://schemas.openxmlformats.org/officeDocument/2006/relationships/image"/><Relationship Id="rId5" Target="../media/image96.png" Type="http://schemas.openxmlformats.org/officeDocument/2006/relationships/image"/><Relationship Id="rId6" Target="../media/image97.png" Type="http://schemas.openxmlformats.org/officeDocument/2006/relationships/image"/><Relationship Id="rId7" Target="../media/image98.jpeg" Type="http://schemas.openxmlformats.org/officeDocument/2006/relationships/image"/><Relationship Id="rId8" Target="../media/image99.jpeg" Type="http://schemas.openxmlformats.org/officeDocument/2006/relationships/image"/><Relationship Id="rId9" Target="../media/image100.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jpe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jpeg" Type="http://schemas.openxmlformats.org/officeDocument/2006/relationships/image"/><Relationship Id="rId4" Target="../media/image13.jpeg" Type="http://schemas.openxmlformats.org/officeDocument/2006/relationships/image"/><Relationship Id="rId5"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601000" y="0"/>
            <a:ext cx="9687000" cy="10287000"/>
            <a:chOff x="0" y="0"/>
            <a:chExt cx="12916000" cy="13716000"/>
          </a:xfrm>
        </p:grpSpPr>
        <p:sp>
          <p:nvSpPr>
            <p:cNvPr name="Freeform 3" id="3"/>
            <p:cNvSpPr/>
            <p:nvPr/>
          </p:nvSpPr>
          <p:spPr>
            <a:xfrm flipH="false" flipV="false" rot="0">
              <a:off x="0" y="0"/>
              <a:ext cx="12916027" cy="13716000"/>
            </a:xfrm>
            <a:custGeom>
              <a:avLst/>
              <a:gdLst/>
              <a:ahLst/>
              <a:cxnLst/>
              <a:rect r="r" b="b" t="t" l="l"/>
              <a:pathLst>
                <a:path h="13716000" w="12916027">
                  <a:moveTo>
                    <a:pt x="0" y="0"/>
                  </a:moveTo>
                  <a:lnTo>
                    <a:pt x="12916027" y="0"/>
                  </a:lnTo>
                  <a:lnTo>
                    <a:pt x="12916027" y="13716000"/>
                  </a:lnTo>
                  <a:lnTo>
                    <a:pt x="0" y="13716000"/>
                  </a:lnTo>
                  <a:close/>
                </a:path>
              </a:pathLst>
            </a:custGeom>
            <a:gradFill rotWithShape="true">
              <a:gsLst>
                <a:gs pos="0">
                  <a:srgbClr val="737373">
                    <a:alpha val="100000"/>
                  </a:srgbClr>
                </a:gs>
                <a:gs pos="100000">
                  <a:srgbClr val="000000">
                    <a:alpha val="100000"/>
                  </a:srgbClr>
                </a:gs>
              </a:gsLst>
              <a:lin ang="0"/>
            </a:gradFill>
          </p:spPr>
        </p:sp>
      </p:grpSp>
      <p:sp>
        <p:nvSpPr>
          <p:cNvPr name="Freeform 4" id="4"/>
          <p:cNvSpPr/>
          <p:nvPr/>
        </p:nvSpPr>
        <p:spPr>
          <a:xfrm flipH="false" flipV="false" rot="0">
            <a:off x="831475" y="3127449"/>
            <a:ext cx="7213535" cy="2288025"/>
          </a:xfrm>
          <a:custGeom>
            <a:avLst/>
            <a:gdLst/>
            <a:ahLst/>
            <a:cxnLst/>
            <a:rect r="r" b="b" t="t" l="l"/>
            <a:pathLst>
              <a:path h="2288025" w="7213535">
                <a:moveTo>
                  <a:pt x="0" y="0"/>
                </a:moveTo>
                <a:lnTo>
                  <a:pt x="7213535" y="0"/>
                </a:lnTo>
                <a:lnTo>
                  <a:pt x="7213535" y="2288024"/>
                </a:lnTo>
                <a:lnTo>
                  <a:pt x="0" y="2288024"/>
                </a:lnTo>
                <a:lnTo>
                  <a:pt x="0" y="0"/>
                </a:lnTo>
                <a:close/>
              </a:path>
            </a:pathLst>
          </a:custGeom>
          <a:blipFill>
            <a:blip r:embed="rId2"/>
            <a:stretch>
              <a:fillRect l="0" t="-6946" r="0" b="-6946"/>
            </a:stretch>
          </a:blipFill>
        </p:spPr>
      </p:sp>
      <p:sp>
        <p:nvSpPr>
          <p:cNvPr name="TextBox 5" id="5"/>
          <p:cNvSpPr txBox="true"/>
          <p:nvPr/>
        </p:nvSpPr>
        <p:spPr>
          <a:xfrm rot="0">
            <a:off x="9346893" y="4086087"/>
            <a:ext cx="7991703" cy="570705"/>
          </a:xfrm>
          <a:prstGeom prst="rect">
            <a:avLst/>
          </a:prstGeom>
        </p:spPr>
        <p:txBody>
          <a:bodyPr anchor="t" rtlCol="false" tIns="0" lIns="0" bIns="0" rIns="0">
            <a:spAutoFit/>
          </a:bodyPr>
          <a:lstStyle/>
          <a:p>
            <a:pPr algn="l">
              <a:lnSpc>
                <a:spcPts val="3941"/>
              </a:lnSpc>
            </a:pPr>
            <a:r>
              <a:rPr lang="en-US" b="true" sz="3284">
                <a:solidFill>
                  <a:srgbClr val="FFFFFF"/>
                </a:solidFill>
                <a:latin typeface="Arial Bold"/>
                <a:ea typeface="Arial Bold"/>
                <a:cs typeface="Arial Bold"/>
                <a:sym typeface="Arial Bold"/>
              </a:rPr>
              <a:t>Decentralized Open Free Trade Platform</a:t>
            </a:r>
          </a:p>
        </p:txBody>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字由点字典黑"/>
                <a:ea typeface="字由点字典黑"/>
                <a:cs typeface="字由点字典黑"/>
                <a:sym typeface="字由点字典黑"/>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10668286" y="2590169"/>
            <a:ext cx="7846562" cy="7787485"/>
          </a:xfrm>
          <a:prstGeom prst="rect">
            <a:avLst/>
          </a:prstGeom>
        </p:spPr>
      </p:pic>
      <p:sp>
        <p:nvSpPr>
          <p:cNvPr name="Freeform 3" id="3"/>
          <p:cNvSpPr/>
          <p:nvPr/>
        </p:nvSpPr>
        <p:spPr>
          <a:xfrm flipH="false" flipV="false" rot="0">
            <a:off x="149651" y="1366270"/>
            <a:ext cx="12860510" cy="2801627"/>
          </a:xfrm>
          <a:custGeom>
            <a:avLst/>
            <a:gdLst/>
            <a:ahLst/>
            <a:cxnLst/>
            <a:rect r="r" b="b" t="t" l="l"/>
            <a:pathLst>
              <a:path h="2801627" w="12860510">
                <a:moveTo>
                  <a:pt x="0" y="0"/>
                </a:moveTo>
                <a:lnTo>
                  <a:pt x="12860511" y="0"/>
                </a:lnTo>
                <a:lnTo>
                  <a:pt x="12860511" y="2801627"/>
                </a:lnTo>
                <a:lnTo>
                  <a:pt x="0" y="2801627"/>
                </a:lnTo>
                <a:lnTo>
                  <a:pt x="0" y="0"/>
                </a:lnTo>
                <a:close/>
              </a:path>
            </a:pathLst>
          </a:custGeom>
          <a:blipFill>
            <a:blip r:embed="rId3"/>
            <a:stretch>
              <a:fillRect l="0" t="-417" r="0" b="-4587"/>
            </a:stretch>
          </a:blipFill>
          <a:ln w="38100" cap="sq">
            <a:solidFill>
              <a:srgbClr val="000000"/>
            </a:solidFill>
            <a:prstDash val="sysDot"/>
            <a:miter/>
          </a:ln>
        </p:spPr>
      </p:sp>
      <p:pic>
        <p:nvPicPr>
          <p:cNvPr name="Picture 4" id="4"/>
          <p:cNvPicPr>
            <a:picLocks noChangeAspect="true"/>
          </p:cNvPicPr>
          <p:nvPr/>
        </p:nvPicPr>
        <p:blipFill>
          <a:blip r:embed="rId4"/>
          <a:stretch>
            <a:fillRect/>
          </a:stretch>
        </p:blipFill>
        <p:spPr>
          <a:xfrm rot="0">
            <a:off x="12201912" y="-344621"/>
            <a:ext cx="6173515" cy="4556050"/>
          </a:xfrm>
          <a:prstGeom prst="rect">
            <a:avLst/>
          </a:prstGeom>
        </p:spPr>
      </p:pic>
      <p:pic>
        <p:nvPicPr>
          <p:cNvPr name="Picture 5" id="5"/>
          <p:cNvPicPr>
            <a:picLocks noChangeAspect="true"/>
          </p:cNvPicPr>
          <p:nvPr/>
        </p:nvPicPr>
        <p:blipFill>
          <a:blip r:embed="rId5"/>
          <a:stretch>
            <a:fillRect/>
          </a:stretch>
        </p:blipFill>
        <p:spPr>
          <a:xfrm rot="0">
            <a:off x="-147308" y="1732194"/>
            <a:ext cx="6541637" cy="5990859"/>
          </a:xfrm>
          <a:prstGeom prst="rect">
            <a:avLst/>
          </a:prstGeom>
        </p:spPr>
      </p:pic>
      <p:sp>
        <p:nvSpPr>
          <p:cNvPr name="Freeform 6" id="6"/>
          <p:cNvSpPr/>
          <p:nvPr/>
        </p:nvSpPr>
        <p:spPr>
          <a:xfrm flipH="false" flipV="false" rot="0">
            <a:off x="3685783" y="4345134"/>
            <a:ext cx="12862066" cy="1596731"/>
          </a:xfrm>
          <a:custGeom>
            <a:avLst/>
            <a:gdLst/>
            <a:ahLst/>
            <a:cxnLst/>
            <a:rect r="r" b="b" t="t" l="l"/>
            <a:pathLst>
              <a:path h="1596731" w="12862066">
                <a:moveTo>
                  <a:pt x="0" y="0"/>
                </a:moveTo>
                <a:lnTo>
                  <a:pt x="12862066" y="0"/>
                </a:lnTo>
                <a:lnTo>
                  <a:pt x="12862066" y="1596732"/>
                </a:lnTo>
                <a:lnTo>
                  <a:pt x="0" y="1596732"/>
                </a:lnTo>
                <a:lnTo>
                  <a:pt x="0" y="0"/>
                </a:lnTo>
                <a:close/>
              </a:path>
            </a:pathLst>
          </a:custGeom>
          <a:blipFill>
            <a:blip r:embed="rId6"/>
            <a:stretch>
              <a:fillRect l="0" t="0" r="0" b="0"/>
            </a:stretch>
          </a:blipFill>
          <a:ln w="38100" cap="sq">
            <a:solidFill>
              <a:srgbClr val="000000"/>
            </a:solidFill>
            <a:prstDash val="solid"/>
            <a:miter/>
          </a:ln>
        </p:spPr>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10</a:t>
            </a:r>
          </a:p>
        </p:txBody>
      </p:sp>
      <p:sp>
        <p:nvSpPr>
          <p:cNvPr name="TextBox 8" id="8"/>
          <p:cNvSpPr txBox="true"/>
          <p:nvPr/>
        </p:nvSpPr>
        <p:spPr>
          <a:xfrm rot="0">
            <a:off x="2215026" y="457200"/>
            <a:ext cx="13272901" cy="571500"/>
          </a:xfrm>
          <a:prstGeom prst="rect">
            <a:avLst/>
          </a:prstGeom>
        </p:spPr>
        <p:txBody>
          <a:bodyPr anchor="t" rtlCol="false" tIns="0" lIns="0" bIns="0" rIns="0">
            <a:spAutoFit/>
          </a:bodyPr>
          <a:lstStyle/>
          <a:p>
            <a:pPr algn="ctr">
              <a:lnSpc>
                <a:spcPts val="4320"/>
              </a:lnSpc>
              <a:spcBef>
                <a:spcPct val="0"/>
              </a:spcBef>
            </a:pPr>
            <a:r>
              <a:rPr lang="en-US" b="true" sz="3600">
                <a:solidFill>
                  <a:srgbClr val="000000"/>
                </a:solidFill>
                <a:latin typeface="Arimo Bold"/>
                <a:ea typeface="Arimo Bold"/>
                <a:cs typeface="Arimo Bold"/>
                <a:sym typeface="Arimo Bold"/>
              </a:rPr>
              <a:t>Traditional C2C market situation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625" t="-780" r="-13475" b="0"/>
            </a:stretch>
          </a:blipFill>
        </p:spPr>
      </p:sp>
      <p:grpSp>
        <p:nvGrpSpPr>
          <p:cNvPr name="Group 3" id="3"/>
          <p:cNvGrpSpPr/>
          <p:nvPr/>
        </p:nvGrpSpPr>
        <p:grpSpPr>
          <a:xfrm rot="0">
            <a:off x="512325" y="870592"/>
            <a:ext cx="6648617" cy="4353763"/>
            <a:chOff x="0" y="0"/>
            <a:chExt cx="1751076" cy="1146670"/>
          </a:xfrm>
        </p:grpSpPr>
        <p:sp>
          <p:nvSpPr>
            <p:cNvPr name="Freeform 4" id="4"/>
            <p:cNvSpPr/>
            <p:nvPr/>
          </p:nvSpPr>
          <p:spPr>
            <a:xfrm flipH="false" flipV="false" rot="0">
              <a:off x="0" y="0"/>
              <a:ext cx="1751076" cy="1146670"/>
            </a:xfrm>
            <a:custGeom>
              <a:avLst/>
              <a:gdLst/>
              <a:ahLst/>
              <a:cxnLst/>
              <a:rect r="r" b="b" t="t" l="l"/>
              <a:pathLst>
                <a:path h="1146670" w="1751076">
                  <a:moveTo>
                    <a:pt x="59386" y="0"/>
                  </a:moveTo>
                  <a:lnTo>
                    <a:pt x="1691690" y="0"/>
                  </a:lnTo>
                  <a:cubicBezTo>
                    <a:pt x="1707440" y="0"/>
                    <a:pt x="1722545" y="6257"/>
                    <a:pt x="1733682" y="17394"/>
                  </a:cubicBezTo>
                  <a:cubicBezTo>
                    <a:pt x="1744819" y="28531"/>
                    <a:pt x="1751076" y="43636"/>
                    <a:pt x="1751076" y="59386"/>
                  </a:cubicBezTo>
                  <a:lnTo>
                    <a:pt x="1751076" y="1087284"/>
                  </a:lnTo>
                  <a:cubicBezTo>
                    <a:pt x="1751076" y="1103034"/>
                    <a:pt x="1744819" y="1118139"/>
                    <a:pt x="1733682" y="1129276"/>
                  </a:cubicBezTo>
                  <a:cubicBezTo>
                    <a:pt x="1722545" y="1140413"/>
                    <a:pt x="1707440" y="1146670"/>
                    <a:pt x="1691690" y="1146670"/>
                  </a:cubicBezTo>
                  <a:lnTo>
                    <a:pt x="59386" y="1146670"/>
                  </a:lnTo>
                  <a:cubicBezTo>
                    <a:pt x="43636" y="1146670"/>
                    <a:pt x="28531" y="1140413"/>
                    <a:pt x="17394" y="1129276"/>
                  </a:cubicBezTo>
                  <a:cubicBezTo>
                    <a:pt x="6257" y="1118139"/>
                    <a:pt x="0" y="1103034"/>
                    <a:pt x="0" y="1087284"/>
                  </a:cubicBezTo>
                  <a:lnTo>
                    <a:pt x="0" y="59386"/>
                  </a:lnTo>
                  <a:cubicBezTo>
                    <a:pt x="0" y="43636"/>
                    <a:pt x="6257" y="28531"/>
                    <a:pt x="17394" y="17394"/>
                  </a:cubicBezTo>
                  <a:cubicBezTo>
                    <a:pt x="28531" y="6257"/>
                    <a:pt x="43636" y="0"/>
                    <a:pt x="59386" y="0"/>
                  </a:cubicBezTo>
                  <a:close/>
                </a:path>
              </a:pathLst>
            </a:custGeom>
            <a:solidFill>
              <a:srgbClr val="FFFFFF">
                <a:alpha val="60784"/>
              </a:srgbClr>
            </a:solidFill>
          </p:spPr>
        </p:sp>
        <p:sp>
          <p:nvSpPr>
            <p:cNvPr name="TextBox 5" id="5"/>
            <p:cNvSpPr txBox="true"/>
            <p:nvPr/>
          </p:nvSpPr>
          <p:spPr>
            <a:xfrm>
              <a:off x="0" y="-47625"/>
              <a:ext cx="1751076" cy="1194295"/>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9050692">
            <a:off x="6261523" y="3150543"/>
            <a:ext cx="2857500" cy="1179213"/>
            <a:chOff x="0" y="0"/>
            <a:chExt cx="1076259" cy="444143"/>
          </a:xfrm>
        </p:grpSpPr>
        <p:sp>
          <p:nvSpPr>
            <p:cNvPr name="Freeform 7" id="7"/>
            <p:cNvSpPr/>
            <p:nvPr/>
          </p:nvSpPr>
          <p:spPr>
            <a:xfrm flipH="false" flipV="false" rot="0">
              <a:off x="0" y="0"/>
              <a:ext cx="1056418" cy="444143"/>
            </a:xfrm>
            <a:custGeom>
              <a:avLst/>
              <a:gdLst/>
              <a:ahLst/>
              <a:cxnLst/>
              <a:rect r="r" b="b" t="t" l="l"/>
              <a:pathLst>
                <a:path h="444143" w="1056418">
                  <a:moveTo>
                    <a:pt x="805326" y="0"/>
                  </a:moveTo>
                  <a:lnTo>
                    <a:pt x="67733" y="0"/>
                  </a:lnTo>
                  <a:cubicBezTo>
                    <a:pt x="49769" y="0"/>
                    <a:pt x="32541" y="7136"/>
                    <a:pt x="19839" y="19839"/>
                  </a:cubicBezTo>
                  <a:cubicBezTo>
                    <a:pt x="7136" y="32541"/>
                    <a:pt x="0" y="49769"/>
                    <a:pt x="0" y="67733"/>
                  </a:cubicBezTo>
                  <a:lnTo>
                    <a:pt x="0" y="376410"/>
                  </a:lnTo>
                  <a:cubicBezTo>
                    <a:pt x="0" y="394374"/>
                    <a:pt x="7136" y="411602"/>
                    <a:pt x="19839" y="424305"/>
                  </a:cubicBezTo>
                  <a:cubicBezTo>
                    <a:pt x="32541" y="437007"/>
                    <a:pt x="49769" y="444143"/>
                    <a:pt x="67733" y="444143"/>
                  </a:cubicBezTo>
                  <a:lnTo>
                    <a:pt x="805326" y="444143"/>
                  </a:lnTo>
                  <a:cubicBezTo>
                    <a:pt x="848481" y="444143"/>
                    <a:pt x="889651" y="426011"/>
                    <a:pt x="918784" y="394172"/>
                  </a:cubicBezTo>
                  <a:lnTo>
                    <a:pt x="1030535" y="272042"/>
                  </a:lnTo>
                  <a:cubicBezTo>
                    <a:pt x="1056418" y="243756"/>
                    <a:pt x="1056418" y="200387"/>
                    <a:pt x="1030535" y="172101"/>
                  </a:cubicBezTo>
                  <a:lnTo>
                    <a:pt x="918784" y="49971"/>
                  </a:lnTo>
                  <a:cubicBezTo>
                    <a:pt x="889651" y="18133"/>
                    <a:pt x="848481" y="0"/>
                    <a:pt x="805326" y="0"/>
                  </a:cubicBezTo>
                  <a:close/>
                </a:path>
              </a:pathLst>
            </a:custGeom>
            <a:solidFill>
              <a:srgbClr val="595959"/>
            </a:solidFill>
          </p:spPr>
        </p:sp>
        <p:sp>
          <p:nvSpPr>
            <p:cNvPr name="TextBox 8" id="8"/>
            <p:cNvSpPr txBox="true"/>
            <p:nvPr/>
          </p:nvSpPr>
          <p:spPr>
            <a:xfrm>
              <a:off x="0" y="-47625"/>
              <a:ext cx="961959" cy="491768"/>
            </a:xfrm>
            <a:prstGeom prst="rect">
              <a:avLst/>
            </a:prstGeom>
          </p:spPr>
          <p:txBody>
            <a:bodyPr anchor="ctr" rtlCol="false" tIns="50800" lIns="50800" bIns="50800" rIns="50800"/>
            <a:lstStyle/>
            <a:p>
              <a:pPr algn="ctr">
                <a:lnSpc>
                  <a:spcPts val="2800"/>
                </a:lnSpc>
              </a:pPr>
            </a:p>
          </p:txBody>
        </p:sp>
      </p:grpSp>
      <p:grpSp>
        <p:nvGrpSpPr>
          <p:cNvPr name="Group 9" id="9"/>
          <p:cNvGrpSpPr/>
          <p:nvPr/>
        </p:nvGrpSpPr>
        <p:grpSpPr>
          <a:xfrm rot="6710282">
            <a:off x="7307368" y="6191439"/>
            <a:ext cx="2857500" cy="1143248"/>
            <a:chOff x="0" y="0"/>
            <a:chExt cx="1071827" cy="428824"/>
          </a:xfrm>
        </p:grpSpPr>
        <p:sp>
          <p:nvSpPr>
            <p:cNvPr name="Freeform 10" id="10"/>
            <p:cNvSpPr/>
            <p:nvPr/>
          </p:nvSpPr>
          <p:spPr>
            <a:xfrm flipH="false" flipV="false" rot="0">
              <a:off x="0" y="0"/>
              <a:ext cx="1051362" cy="428824"/>
            </a:xfrm>
            <a:custGeom>
              <a:avLst/>
              <a:gdLst/>
              <a:ahLst/>
              <a:cxnLst/>
              <a:rect r="r" b="b" t="t" l="l"/>
              <a:pathLst>
                <a:path h="428824" w="1051362">
                  <a:moveTo>
                    <a:pt x="800894" y="0"/>
                  </a:moveTo>
                  <a:lnTo>
                    <a:pt x="67733" y="0"/>
                  </a:lnTo>
                  <a:cubicBezTo>
                    <a:pt x="49769" y="0"/>
                    <a:pt x="32541" y="7136"/>
                    <a:pt x="19839" y="19839"/>
                  </a:cubicBezTo>
                  <a:cubicBezTo>
                    <a:pt x="7136" y="32541"/>
                    <a:pt x="0" y="49769"/>
                    <a:pt x="0" y="67733"/>
                  </a:cubicBezTo>
                  <a:lnTo>
                    <a:pt x="0" y="361091"/>
                  </a:lnTo>
                  <a:cubicBezTo>
                    <a:pt x="0" y="379055"/>
                    <a:pt x="7136" y="396283"/>
                    <a:pt x="19839" y="408985"/>
                  </a:cubicBezTo>
                  <a:cubicBezTo>
                    <a:pt x="32541" y="421688"/>
                    <a:pt x="49769" y="428824"/>
                    <a:pt x="67733" y="428824"/>
                  </a:cubicBezTo>
                  <a:lnTo>
                    <a:pt x="800894" y="428824"/>
                  </a:lnTo>
                  <a:cubicBezTo>
                    <a:pt x="844135" y="428824"/>
                    <a:pt x="885475" y="411047"/>
                    <a:pt x="915219" y="379661"/>
                  </a:cubicBezTo>
                  <a:lnTo>
                    <a:pt x="1025235" y="263575"/>
                  </a:lnTo>
                  <a:cubicBezTo>
                    <a:pt x="1051362" y="236006"/>
                    <a:pt x="1051362" y="192818"/>
                    <a:pt x="1025235" y="165249"/>
                  </a:cubicBezTo>
                  <a:lnTo>
                    <a:pt x="915219" y="49163"/>
                  </a:lnTo>
                  <a:cubicBezTo>
                    <a:pt x="885475" y="17777"/>
                    <a:pt x="844135" y="0"/>
                    <a:pt x="800894" y="0"/>
                  </a:cubicBezTo>
                  <a:close/>
                </a:path>
              </a:pathLst>
            </a:custGeom>
            <a:solidFill>
              <a:srgbClr val="595959"/>
            </a:solidFill>
          </p:spPr>
        </p:sp>
        <p:sp>
          <p:nvSpPr>
            <p:cNvPr name="TextBox 11" id="11"/>
            <p:cNvSpPr txBox="true"/>
            <p:nvPr/>
          </p:nvSpPr>
          <p:spPr>
            <a:xfrm>
              <a:off x="0" y="-47625"/>
              <a:ext cx="957527" cy="476449"/>
            </a:xfrm>
            <a:prstGeom prst="rect">
              <a:avLst/>
            </a:prstGeom>
          </p:spPr>
          <p:txBody>
            <a:bodyPr anchor="ctr" rtlCol="false" tIns="50800" lIns="50800" bIns="50800" rIns="50800"/>
            <a:lstStyle/>
            <a:p>
              <a:pPr algn="ctr">
                <a:lnSpc>
                  <a:spcPts val="2800"/>
                </a:lnSpc>
              </a:pPr>
            </a:p>
          </p:txBody>
        </p:sp>
      </p:grpSp>
      <p:grpSp>
        <p:nvGrpSpPr>
          <p:cNvPr name="Group 12" id="12"/>
          <p:cNvGrpSpPr/>
          <p:nvPr/>
        </p:nvGrpSpPr>
        <p:grpSpPr>
          <a:xfrm rot="-1345263">
            <a:off x="9709621" y="3472329"/>
            <a:ext cx="2857500" cy="1143000"/>
            <a:chOff x="0" y="0"/>
            <a:chExt cx="1203537" cy="481415"/>
          </a:xfrm>
        </p:grpSpPr>
        <p:sp>
          <p:nvSpPr>
            <p:cNvPr name="Freeform 13" id="13"/>
            <p:cNvSpPr/>
            <p:nvPr/>
          </p:nvSpPr>
          <p:spPr>
            <a:xfrm flipH="false" flipV="false" rot="0">
              <a:off x="0" y="0"/>
              <a:ext cx="1185078" cy="481415"/>
            </a:xfrm>
            <a:custGeom>
              <a:avLst/>
              <a:gdLst/>
              <a:ahLst/>
              <a:cxnLst/>
              <a:rect r="r" b="b" t="t" l="l"/>
              <a:pathLst>
                <a:path h="481415" w="1185078">
                  <a:moveTo>
                    <a:pt x="932603" y="0"/>
                  </a:moveTo>
                  <a:lnTo>
                    <a:pt x="67733" y="0"/>
                  </a:lnTo>
                  <a:cubicBezTo>
                    <a:pt x="49769" y="0"/>
                    <a:pt x="32541" y="7136"/>
                    <a:pt x="19839" y="19839"/>
                  </a:cubicBezTo>
                  <a:cubicBezTo>
                    <a:pt x="7136" y="32541"/>
                    <a:pt x="0" y="49769"/>
                    <a:pt x="0" y="67733"/>
                  </a:cubicBezTo>
                  <a:lnTo>
                    <a:pt x="0" y="413681"/>
                  </a:lnTo>
                  <a:cubicBezTo>
                    <a:pt x="0" y="431645"/>
                    <a:pt x="7136" y="448874"/>
                    <a:pt x="19839" y="461576"/>
                  </a:cubicBezTo>
                  <a:cubicBezTo>
                    <a:pt x="32541" y="474279"/>
                    <a:pt x="49769" y="481415"/>
                    <a:pt x="67733" y="481415"/>
                  </a:cubicBezTo>
                  <a:lnTo>
                    <a:pt x="932603" y="481415"/>
                  </a:lnTo>
                  <a:cubicBezTo>
                    <a:pt x="975555" y="481415"/>
                    <a:pt x="1016322" y="462478"/>
                    <a:pt x="1044029" y="429658"/>
                  </a:cubicBezTo>
                  <a:lnTo>
                    <a:pt x="1159845" y="292464"/>
                  </a:lnTo>
                  <a:cubicBezTo>
                    <a:pt x="1185078" y="262573"/>
                    <a:pt x="1185078" y="218842"/>
                    <a:pt x="1159845" y="188950"/>
                  </a:cubicBezTo>
                  <a:lnTo>
                    <a:pt x="1044029" y="51757"/>
                  </a:lnTo>
                  <a:cubicBezTo>
                    <a:pt x="1016322" y="18936"/>
                    <a:pt x="975555" y="0"/>
                    <a:pt x="932603" y="0"/>
                  </a:cubicBezTo>
                  <a:close/>
                </a:path>
              </a:pathLst>
            </a:custGeom>
            <a:solidFill>
              <a:srgbClr val="595959"/>
            </a:solidFill>
          </p:spPr>
        </p:sp>
        <p:sp>
          <p:nvSpPr>
            <p:cNvPr name="TextBox 14" id="14"/>
            <p:cNvSpPr txBox="true"/>
            <p:nvPr/>
          </p:nvSpPr>
          <p:spPr>
            <a:xfrm>
              <a:off x="0" y="-47625"/>
              <a:ext cx="1089237" cy="529040"/>
            </a:xfrm>
            <a:prstGeom prst="rect">
              <a:avLst/>
            </a:prstGeom>
          </p:spPr>
          <p:txBody>
            <a:bodyPr anchor="ctr" rtlCol="false" tIns="50800" lIns="50800" bIns="50800" rIns="50800"/>
            <a:lstStyle/>
            <a:p>
              <a:pPr algn="ctr">
                <a:lnSpc>
                  <a:spcPts val="2800"/>
                </a:lnSpc>
              </a:pPr>
            </a:p>
          </p:txBody>
        </p:sp>
      </p:grpSp>
      <p:sp>
        <p:nvSpPr>
          <p:cNvPr name="AutoShape 15" id="15"/>
          <p:cNvSpPr/>
          <p:nvPr/>
        </p:nvSpPr>
        <p:spPr>
          <a:xfrm>
            <a:off x="646853" y="5417386"/>
            <a:ext cx="6492240" cy="0"/>
          </a:xfrm>
          <a:prstGeom prst="line">
            <a:avLst/>
          </a:prstGeom>
          <a:ln cap="flat" w="38100">
            <a:solidFill>
              <a:srgbClr val="000000"/>
            </a:solidFill>
            <a:prstDash val="solid"/>
            <a:headEnd type="none" len="sm" w="sm"/>
            <a:tailEnd type="none" len="sm" w="sm"/>
          </a:ln>
        </p:spPr>
      </p:sp>
      <p:sp>
        <p:nvSpPr>
          <p:cNvPr name="AutoShape 16" id="16"/>
          <p:cNvSpPr/>
          <p:nvPr/>
        </p:nvSpPr>
        <p:spPr>
          <a:xfrm flipV="true">
            <a:off x="5963027" y="1435170"/>
            <a:ext cx="644645" cy="1001571"/>
          </a:xfrm>
          <a:prstGeom prst="line">
            <a:avLst/>
          </a:prstGeom>
          <a:ln cap="flat" w="95250">
            <a:solidFill>
              <a:srgbClr val="000000"/>
            </a:solidFill>
            <a:prstDash val="solid"/>
            <a:headEnd type="none" len="sm" w="sm"/>
            <a:tailEnd type="arrow" len="sm" w="med"/>
          </a:ln>
        </p:spPr>
      </p:sp>
      <p:grpSp>
        <p:nvGrpSpPr>
          <p:cNvPr name="Group 17" id="17"/>
          <p:cNvGrpSpPr/>
          <p:nvPr/>
        </p:nvGrpSpPr>
        <p:grpSpPr>
          <a:xfrm rot="0">
            <a:off x="3314208" y="5553827"/>
            <a:ext cx="3677140" cy="1079584"/>
            <a:chOff x="0" y="0"/>
            <a:chExt cx="968465" cy="284335"/>
          </a:xfrm>
        </p:grpSpPr>
        <p:sp>
          <p:nvSpPr>
            <p:cNvPr name="Freeform 18" id="18"/>
            <p:cNvSpPr/>
            <p:nvPr/>
          </p:nvSpPr>
          <p:spPr>
            <a:xfrm flipH="false" flipV="false" rot="0">
              <a:off x="0" y="0"/>
              <a:ext cx="968465" cy="284335"/>
            </a:xfrm>
            <a:custGeom>
              <a:avLst/>
              <a:gdLst/>
              <a:ahLst/>
              <a:cxnLst/>
              <a:rect r="r" b="b" t="t" l="l"/>
              <a:pathLst>
                <a:path h="284335" w="968465">
                  <a:moveTo>
                    <a:pt x="107376" y="0"/>
                  </a:moveTo>
                  <a:lnTo>
                    <a:pt x="861088" y="0"/>
                  </a:lnTo>
                  <a:cubicBezTo>
                    <a:pt x="889566" y="0"/>
                    <a:pt x="916878" y="11313"/>
                    <a:pt x="937015" y="31450"/>
                  </a:cubicBezTo>
                  <a:cubicBezTo>
                    <a:pt x="957152" y="51587"/>
                    <a:pt x="968465" y="78898"/>
                    <a:pt x="968465" y="107376"/>
                  </a:cubicBezTo>
                  <a:lnTo>
                    <a:pt x="968465" y="176958"/>
                  </a:lnTo>
                  <a:cubicBezTo>
                    <a:pt x="968465" y="205436"/>
                    <a:pt x="957152" y="232748"/>
                    <a:pt x="937015" y="252885"/>
                  </a:cubicBezTo>
                  <a:cubicBezTo>
                    <a:pt x="916878" y="273022"/>
                    <a:pt x="889566" y="284335"/>
                    <a:pt x="861088" y="284335"/>
                  </a:cubicBezTo>
                  <a:lnTo>
                    <a:pt x="107376" y="284335"/>
                  </a:lnTo>
                  <a:cubicBezTo>
                    <a:pt x="78898" y="284335"/>
                    <a:pt x="51587" y="273022"/>
                    <a:pt x="31450" y="252885"/>
                  </a:cubicBezTo>
                  <a:cubicBezTo>
                    <a:pt x="11313" y="232748"/>
                    <a:pt x="0" y="205436"/>
                    <a:pt x="0" y="176958"/>
                  </a:cubicBezTo>
                  <a:lnTo>
                    <a:pt x="0" y="107376"/>
                  </a:lnTo>
                  <a:cubicBezTo>
                    <a:pt x="0" y="78898"/>
                    <a:pt x="11313" y="51587"/>
                    <a:pt x="31450" y="31450"/>
                  </a:cubicBezTo>
                  <a:cubicBezTo>
                    <a:pt x="51587" y="11313"/>
                    <a:pt x="78898" y="0"/>
                    <a:pt x="107376" y="0"/>
                  </a:cubicBezTo>
                  <a:close/>
                </a:path>
              </a:pathLst>
            </a:custGeom>
            <a:solidFill>
              <a:srgbClr val="FFFFFF">
                <a:alpha val="60784"/>
              </a:srgbClr>
            </a:solidFill>
          </p:spPr>
        </p:sp>
        <p:sp>
          <p:nvSpPr>
            <p:cNvPr name="TextBox 19" id="19"/>
            <p:cNvSpPr txBox="true"/>
            <p:nvPr/>
          </p:nvSpPr>
          <p:spPr>
            <a:xfrm>
              <a:off x="0" y="-47625"/>
              <a:ext cx="968465" cy="331960"/>
            </a:xfrm>
            <a:prstGeom prst="rect">
              <a:avLst/>
            </a:prstGeom>
          </p:spPr>
          <p:txBody>
            <a:bodyPr anchor="ctr" rtlCol="false" tIns="50800" lIns="50800" bIns="50800" rIns="50800"/>
            <a:lstStyle/>
            <a:p>
              <a:pPr algn="ctr">
                <a:lnSpc>
                  <a:spcPts val="2800"/>
                </a:lnSpc>
              </a:pPr>
            </a:p>
          </p:txBody>
        </p:sp>
      </p:grpSp>
      <p:pic>
        <p:nvPicPr>
          <p:cNvPr name="Picture 20" id="20"/>
          <p:cNvPicPr>
            <a:picLocks noChangeAspect="true"/>
          </p:cNvPicPr>
          <p:nvPr/>
        </p:nvPicPr>
        <p:blipFill>
          <a:blip r:embed="rId3"/>
          <a:stretch>
            <a:fillRect/>
          </a:stretch>
        </p:blipFill>
        <p:spPr>
          <a:xfrm rot="0">
            <a:off x="1948929" y="6566973"/>
            <a:ext cx="2688326" cy="2688326"/>
          </a:xfrm>
          <a:prstGeom prst="rect">
            <a:avLst/>
          </a:prstGeom>
        </p:spPr>
      </p:pic>
      <p:grpSp>
        <p:nvGrpSpPr>
          <p:cNvPr name="Group 21" id="21"/>
          <p:cNvGrpSpPr/>
          <p:nvPr/>
        </p:nvGrpSpPr>
        <p:grpSpPr>
          <a:xfrm rot="0">
            <a:off x="12458691" y="1541766"/>
            <a:ext cx="5829309" cy="8208623"/>
            <a:chOff x="0" y="0"/>
            <a:chExt cx="1535291" cy="2161942"/>
          </a:xfrm>
        </p:grpSpPr>
        <p:sp>
          <p:nvSpPr>
            <p:cNvPr name="Freeform 22" id="22"/>
            <p:cNvSpPr/>
            <p:nvPr/>
          </p:nvSpPr>
          <p:spPr>
            <a:xfrm flipH="false" flipV="false" rot="0">
              <a:off x="0" y="0"/>
              <a:ext cx="1535291" cy="2161942"/>
            </a:xfrm>
            <a:custGeom>
              <a:avLst/>
              <a:gdLst/>
              <a:ahLst/>
              <a:cxnLst/>
              <a:rect r="r" b="b" t="t" l="l"/>
              <a:pathLst>
                <a:path h="2161942" w="1535291">
                  <a:moveTo>
                    <a:pt x="67733" y="0"/>
                  </a:moveTo>
                  <a:lnTo>
                    <a:pt x="1467558" y="0"/>
                  </a:lnTo>
                  <a:cubicBezTo>
                    <a:pt x="1504966" y="0"/>
                    <a:pt x="1535291" y="30325"/>
                    <a:pt x="1535291" y="67733"/>
                  </a:cubicBezTo>
                  <a:lnTo>
                    <a:pt x="1535291" y="2094208"/>
                  </a:lnTo>
                  <a:cubicBezTo>
                    <a:pt x="1535291" y="2112172"/>
                    <a:pt x="1528155" y="2129401"/>
                    <a:pt x="1515453" y="2142103"/>
                  </a:cubicBezTo>
                  <a:cubicBezTo>
                    <a:pt x="1502750" y="2154805"/>
                    <a:pt x="1485522" y="2161942"/>
                    <a:pt x="1467558" y="2161942"/>
                  </a:cubicBezTo>
                  <a:lnTo>
                    <a:pt x="67733" y="2161942"/>
                  </a:lnTo>
                  <a:cubicBezTo>
                    <a:pt x="49769" y="2161942"/>
                    <a:pt x="32541" y="2154805"/>
                    <a:pt x="19839" y="2142103"/>
                  </a:cubicBezTo>
                  <a:cubicBezTo>
                    <a:pt x="7136" y="2129401"/>
                    <a:pt x="0" y="2112172"/>
                    <a:pt x="0" y="2094208"/>
                  </a:cubicBezTo>
                  <a:lnTo>
                    <a:pt x="0" y="67733"/>
                  </a:lnTo>
                  <a:cubicBezTo>
                    <a:pt x="0" y="49769"/>
                    <a:pt x="7136" y="32541"/>
                    <a:pt x="19839" y="19839"/>
                  </a:cubicBezTo>
                  <a:cubicBezTo>
                    <a:pt x="32541" y="7136"/>
                    <a:pt x="49769" y="0"/>
                    <a:pt x="67733" y="0"/>
                  </a:cubicBezTo>
                  <a:close/>
                </a:path>
              </a:pathLst>
            </a:custGeom>
            <a:solidFill>
              <a:srgbClr val="FFFFFF">
                <a:alpha val="60784"/>
              </a:srgbClr>
            </a:solidFill>
          </p:spPr>
        </p:sp>
        <p:sp>
          <p:nvSpPr>
            <p:cNvPr name="TextBox 23" id="23"/>
            <p:cNvSpPr txBox="true"/>
            <p:nvPr/>
          </p:nvSpPr>
          <p:spPr>
            <a:xfrm>
              <a:off x="0" y="-47625"/>
              <a:ext cx="1535291" cy="2209567"/>
            </a:xfrm>
            <a:prstGeom prst="rect">
              <a:avLst/>
            </a:prstGeom>
          </p:spPr>
          <p:txBody>
            <a:bodyPr anchor="ctr" rtlCol="false" tIns="50800" lIns="50800" bIns="50800" rIns="50800"/>
            <a:lstStyle/>
            <a:p>
              <a:pPr algn="ctr">
                <a:lnSpc>
                  <a:spcPts val="2800"/>
                </a:lnSpc>
              </a:pPr>
            </a:p>
          </p:txBody>
        </p:sp>
      </p:grpSp>
      <p:pic>
        <p:nvPicPr>
          <p:cNvPr name="Picture 24" id="24"/>
          <p:cNvPicPr>
            <a:picLocks noChangeAspect="true"/>
          </p:cNvPicPr>
          <p:nvPr/>
        </p:nvPicPr>
        <p:blipFill>
          <a:blip r:embed="rId4"/>
          <a:srcRect l="0" t="0" r="0" b="0"/>
          <a:stretch>
            <a:fillRect/>
          </a:stretch>
        </p:blipFill>
        <p:spPr>
          <a:xfrm flipH="false" flipV="false" rot="0">
            <a:off x="16472099" y="1821278"/>
            <a:ext cx="1574402" cy="1149313"/>
          </a:xfrm>
          <a:prstGeom prst="rect">
            <a:avLst/>
          </a:prstGeom>
        </p:spPr>
      </p:pic>
      <p:sp>
        <p:nvSpPr>
          <p:cNvPr name="Freeform 25" id="25"/>
          <p:cNvSpPr/>
          <p:nvPr/>
        </p:nvSpPr>
        <p:spPr>
          <a:xfrm flipH="false" flipV="false" rot="0">
            <a:off x="12677092" y="4103479"/>
            <a:ext cx="1030778" cy="1107281"/>
          </a:xfrm>
          <a:custGeom>
            <a:avLst/>
            <a:gdLst/>
            <a:ahLst/>
            <a:cxnLst/>
            <a:rect r="r" b="b" t="t" l="l"/>
            <a:pathLst>
              <a:path h="1107281" w="1030778">
                <a:moveTo>
                  <a:pt x="0" y="0"/>
                </a:moveTo>
                <a:lnTo>
                  <a:pt x="1030778" y="0"/>
                </a:lnTo>
                <a:lnTo>
                  <a:pt x="1030778" y="1107281"/>
                </a:lnTo>
                <a:lnTo>
                  <a:pt x="0" y="11072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6" id="26"/>
          <p:cNvSpPr/>
          <p:nvPr/>
        </p:nvSpPr>
        <p:spPr>
          <a:xfrm flipH="false" flipV="false" rot="0">
            <a:off x="16796870" y="6030896"/>
            <a:ext cx="924860" cy="1205030"/>
          </a:xfrm>
          <a:custGeom>
            <a:avLst/>
            <a:gdLst/>
            <a:ahLst/>
            <a:cxnLst/>
            <a:rect r="r" b="b" t="t" l="l"/>
            <a:pathLst>
              <a:path h="1205030" w="924860">
                <a:moveTo>
                  <a:pt x="0" y="0"/>
                </a:moveTo>
                <a:lnTo>
                  <a:pt x="924860" y="0"/>
                </a:lnTo>
                <a:lnTo>
                  <a:pt x="924860" y="1205030"/>
                </a:lnTo>
                <a:lnTo>
                  <a:pt x="0" y="12050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7" id="27"/>
          <p:cNvSpPr/>
          <p:nvPr/>
        </p:nvSpPr>
        <p:spPr>
          <a:xfrm flipH="false" flipV="false" rot="0">
            <a:off x="2381271" y="7558118"/>
            <a:ext cx="600128" cy="600128"/>
          </a:xfrm>
          <a:custGeom>
            <a:avLst/>
            <a:gdLst/>
            <a:ahLst/>
            <a:cxnLst/>
            <a:rect r="r" b="b" t="t" l="l"/>
            <a:pathLst>
              <a:path h="600128" w="600128">
                <a:moveTo>
                  <a:pt x="0" y="0"/>
                </a:moveTo>
                <a:lnTo>
                  <a:pt x="600128" y="0"/>
                </a:lnTo>
                <a:lnTo>
                  <a:pt x="600128" y="600128"/>
                </a:lnTo>
                <a:lnTo>
                  <a:pt x="0" y="600128"/>
                </a:lnTo>
                <a:lnTo>
                  <a:pt x="0" y="0"/>
                </a:lnTo>
                <a:close/>
              </a:path>
            </a:pathLst>
          </a:custGeom>
          <a:blipFill>
            <a:blip r:embed="rId9"/>
            <a:stretch>
              <a:fillRect l="0" t="0" r="0" b="0"/>
            </a:stretch>
          </a:blipFill>
        </p:spPr>
      </p:sp>
      <p:sp>
        <p:nvSpPr>
          <p:cNvPr name="Freeform 28" id="28"/>
          <p:cNvSpPr/>
          <p:nvPr/>
        </p:nvSpPr>
        <p:spPr>
          <a:xfrm flipH="false" flipV="false" rot="0">
            <a:off x="3094373" y="8138361"/>
            <a:ext cx="742260" cy="742260"/>
          </a:xfrm>
          <a:custGeom>
            <a:avLst/>
            <a:gdLst/>
            <a:ahLst/>
            <a:cxnLst/>
            <a:rect r="r" b="b" t="t" l="l"/>
            <a:pathLst>
              <a:path h="742260" w="742260">
                <a:moveTo>
                  <a:pt x="0" y="0"/>
                </a:moveTo>
                <a:lnTo>
                  <a:pt x="742260" y="0"/>
                </a:lnTo>
                <a:lnTo>
                  <a:pt x="742260" y="742260"/>
                </a:lnTo>
                <a:lnTo>
                  <a:pt x="0" y="742260"/>
                </a:lnTo>
                <a:lnTo>
                  <a:pt x="0" y="0"/>
                </a:lnTo>
                <a:close/>
              </a:path>
            </a:pathLst>
          </a:custGeom>
          <a:blipFill>
            <a:blip r:embed="rId10"/>
            <a:stretch>
              <a:fillRect l="0" t="0" r="0" b="0"/>
            </a:stretch>
          </a:blipFill>
        </p:spPr>
      </p:sp>
      <p:sp>
        <p:nvSpPr>
          <p:cNvPr name="TextBox 29" id="29"/>
          <p:cNvSpPr txBox="true"/>
          <p:nvPr/>
        </p:nvSpPr>
        <p:spPr>
          <a:xfrm rot="0">
            <a:off x="3655049" y="5532427"/>
            <a:ext cx="3736397" cy="1054100"/>
          </a:xfrm>
          <a:prstGeom prst="rect">
            <a:avLst/>
          </a:prstGeom>
        </p:spPr>
        <p:txBody>
          <a:bodyPr anchor="t" rtlCol="false" tIns="0" lIns="0" bIns="0" rIns="0">
            <a:spAutoFit/>
          </a:bodyPr>
          <a:lstStyle/>
          <a:p>
            <a:pPr algn="ctr">
              <a:lnSpc>
                <a:spcPts val="2800"/>
              </a:lnSpc>
            </a:pPr>
            <a:r>
              <a:rPr lang="en-US" sz="2000">
                <a:solidFill>
                  <a:srgbClr val="000000"/>
                </a:solidFill>
                <a:latin typeface="字由点字典黑"/>
                <a:ea typeface="字由点字典黑"/>
                <a:cs typeface="字由点字典黑"/>
                <a:sym typeface="字由点字典黑"/>
              </a:rPr>
              <a:t>Amazon + eBay</a:t>
            </a:r>
          </a:p>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The entire market share exceeds 60%</a:t>
            </a:r>
          </a:p>
        </p:txBody>
      </p:sp>
      <p:sp>
        <p:nvSpPr>
          <p:cNvPr name="TextBox 30" id="30"/>
          <p:cNvSpPr txBox="true"/>
          <p:nvPr/>
        </p:nvSpPr>
        <p:spPr>
          <a:xfrm rot="0">
            <a:off x="2527379" y="2338691"/>
            <a:ext cx="2856190" cy="1708151"/>
          </a:xfrm>
          <a:prstGeom prst="rect">
            <a:avLst/>
          </a:prstGeom>
        </p:spPr>
        <p:txBody>
          <a:bodyPr anchor="t" rtlCol="false" tIns="0" lIns="0" bIns="0" rIns="0">
            <a:spAutoFit/>
          </a:bodyPr>
          <a:lstStyle/>
          <a:p>
            <a:pPr algn="ctr">
              <a:lnSpc>
                <a:spcPts val="13999"/>
              </a:lnSpc>
              <a:spcBef>
                <a:spcPct val="0"/>
              </a:spcBef>
            </a:pPr>
            <a:r>
              <a:rPr lang="en-US" sz="9999">
                <a:solidFill>
                  <a:srgbClr val="000000"/>
                </a:solidFill>
                <a:latin typeface="字由点字典黑"/>
                <a:ea typeface="字由点字典黑"/>
                <a:cs typeface="字由点字典黑"/>
                <a:sym typeface="字由点字典黑"/>
              </a:rPr>
              <a:t>30 B</a:t>
            </a:r>
          </a:p>
        </p:txBody>
      </p:sp>
      <p:sp>
        <p:nvSpPr>
          <p:cNvPr name="TextBox 31" id="31"/>
          <p:cNvSpPr txBox="true"/>
          <p:nvPr/>
        </p:nvSpPr>
        <p:spPr>
          <a:xfrm rot="0">
            <a:off x="5383570" y="2338691"/>
            <a:ext cx="901779" cy="1708151"/>
          </a:xfrm>
          <a:prstGeom prst="rect">
            <a:avLst/>
          </a:prstGeom>
        </p:spPr>
        <p:txBody>
          <a:bodyPr anchor="t" rtlCol="false" tIns="0" lIns="0" bIns="0" rIns="0">
            <a:spAutoFit/>
          </a:bodyPr>
          <a:lstStyle/>
          <a:p>
            <a:pPr algn="ctr">
              <a:lnSpc>
                <a:spcPts val="13999"/>
              </a:lnSpc>
              <a:spcBef>
                <a:spcPct val="0"/>
              </a:spcBef>
            </a:pPr>
            <a:r>
              <a:rPr lang="en-US" sz="9999">
                <a:solidFill>
                  <a:srgbClr val="000000"/>
                </a:solidFill>
                <a:latin typeface="字由点字典黑"/>
                <a:ea typeface="字由点字典黑"/>
                <a:cs typeface="字由点字典黑"/>
                <a:sym typeface="字由点字典黑"/>
              </a:rPr>
              <a:t>+</a:t>
            </a:r>
          </a:p>
        </p:txBody>
      </p:sp>
      <p:sp>
        <p:nvSpPr>
          <p:cNvPr name="TextBox 32" id="32"/>
          <p:cNvSpPr txBox="true"/>
          <p:nvPr/>
        </p:nvSpPr>
        <p:spPr>
          <a:xfrm rot="0">
            <a:off x="4603034" y="1417941"/>
            <a:ext cx="1274564" cy="1111250"/>
          </a:xfrm>
          <a:prstGeom prst="rect">
            <a:avLst/>
          </a:prstGeom>
        </p:spPr>
        <p:txBody>
          <a:bodyPr anchor="t" rtlCol="false" tIns="0" lIns="0" bIns="0" rIns="0">
            <a:spAutoFit/>
          </a:bodyPr>
          <a:lstStyle/>
          <a:p>
            <a:pPr algn="ctr">
              <a:lnSpc>
                <a:spcPts val="9100"/>
              </a:lnSpc>
              <a:spcBef>
                <a:spcPct val="0"/>
              </a:spcBef>
            </a:pPr>
            <a:r>
              <a:rPr lang="en-US" sz="6500">
                <a:solidFill>
                  <a:srgbClr val="000000"/>
                </a:solidFill>
                <a:latin typeface="字由点字典黑"/>
                <a:ea typeface="字由点字典黑"/>
                <a:cs typeface="字由点字典黑"/>
                <a:sym typeface="字由点字典黑"/>
              </a:rPr>
              <a:t>3%</a:t>
            </a:r>
          </a:p>
        </p:txBody>
      </p:sp>
      <p:sp>
        <p:nvSpPr>
          <p:cNvPr name="TextBox 33" id="3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11</a:t>
            </a:r>
          </a:p>
        </p:txBody>
      </p:sp>
      <p:sp>
        <p:nvSpPr>
          <p:cNvPr name="TextBox 34" id="34"/>
          <p:cNvSpPr txBox="true"/>
          <p:nvPr/>
        </p:nvSpPr>
        <p:spPr>
          <a:xfrm rot="0">
            <a:off x="4126706" y="106061"/>
            <a:ext cx="10034588" cy="571500"/>
          </a:xfrm>
          <a:prstGeom prst="rect">
            <a:avLst/>
          </a:prstGeom>
        </p:spPr>
        <p:txBody>
          <a:bodyPr anchor="t" rtlCol="false" tIns="0" lIns="0" bIns="0" rIns="0">
            <a:spAutoFit/>
          </a:bodyPr>
          <a:lstStyle/>
          <a:p>
            <a:pPr algn="ctr">
              <a:lnSpc>
                <a:spcPts val="4320"/>
              </a:lnSpc>
              <a:spcBef>
                <a:spcPct val="0"/>
              </a:spcBef>
            </a:pPr>
            <a:r>
              <a:rPr lang="en-US" b="true" sz="3600">
                <a:solidFill>
                  <a:srgbClr val="000000"/>
                </a:solidFill>
                <a:latin typeface="Arimo Bold"/>
                <a:ea typeface="Arimo Bold"/>
                <a:cs typeface="Arimo Bold"/>
                <a:sym typeface="Arimo Bold"/>
              </a:rPr>
              <a:t>Web3 c2c model open trade platform potential</a:t>
            </a:r>
          </a:p>
        </p:txBody>
      </p:sp>
      <p:sp>
        <p:nvSpPr>
          <p:cNvPr name="TextBox 35" id="35"/>
          <p:cNvSpPr txBox="true"/>
          <p:nvPr/>
        </p:nvSpPr>
        <p:spPr>
          <a:xfrm rot="-4144622">
            <a:off x="7789914" y="6426476"/>
            <a:ext cx="1847925" cy="422274"/>
          </a:xfrm>
          <a:prstGeom prst="rect">
            <a:avLst/>
          </a:prstGeom>
        </p:spPr>
        <p:txBody>
          <a:bodyPr anchor="t" rtlCol="false" tIns="0" lIns="0" bIns="0" rIns="0">
            <a:spAutoFit/>
          </a:bodyPr>
          <a:lstStyle/>
          <a:p>
            <a:pPr algn="ctr">
              <a:lnSpc>
                <a:spcPts val="3500"/>
              </a:lnSpc>
            </a:pPr>
            <a:r>
              <a:rPr lang="en-US" sz="2500">
                <a:solidFill>
                  <a:srgbClr val="FFFFFF"/>
                </a:solidFill>
                <a:latin typeface="字由点字典黑"/>
                <a:ea typeface="字由点字典黑"/>
                <a:cs typeface="字由点字典黑"/>
                <a:sym typeface="字由点字典黑"/>
              </a:rPr>
              <a:t>Head Effect</a:t>
            </a:r>
          </a:p>
        </p:txBody>
      </p:sp>
      <p:sp>
        <p:nvSpPr>
          <p:cNvPr name="TextBox 36" id="36"/>
          <p:cNvSpPr txBox="true"/>
          <p:nvPr/>
        </p:nvSpPr>
        <p:spPr>
          <a:xfrm rot="1678850">
            <a:off x="6889588" y="3606594"/>
            <a:ext cx="2012853" cy="422274"/>
          </a:xfrm>
          <a:prstGeom prst="rect">
            <a:avLst/>
          </a:prstGeom>
        </p:spPr>
        <p:txBody>
          <a:bodyPr anchor="t" rtlCol="false" tIns="0" lIns="0" bIns="0" rIns="0">
            <a:spAutoFit/>
          </a:bodyPr>
          <a:lstStyle/>
          <a:p>
            <a:pPr algn="ctr">
              <a:lnSpc>
                <a:spcPts val="3500"/>
              </a:lnSpc>
            </a:pPr>
            <a:r>
              <a:rPr lang="en-US" sz="2500">
                <a:solidFill>
                  <a:srgbClr val="FFFFFF"/>
                </a:solidFill>
                <a:latin typeface="字由点字典黑"/>
                <a:ea typeface="字由点字典黑"/>
                <a:cs typeface="字由点字典黑"/>
                <a:sym typeface="字由点字典黑"/>
              </a:rPr>
              <a:t>User Scale</a:t>
            </a:r>
          </a:p>
        </p:txBody>
      </p:sp>
      <p:sp>
        <p:nvSpPr>
          <p:cNvPr name="TextBox 37" id="37"/>
          <p:cNvSpPr txBox="true"/>
          <p:nvPr/>
        </p:nvSpPr>
        <p:spPr>
          <a:xfrm rot="-1330280">
            <a:off x="9760962" y="3827151"/>
            <a:ext cx="2507639" cy="389254"/>
          </a:xfrm>
          <a:prstGeom prst="rect">
            <a:avLst/>
          </a:prstGeom>
        </p:spPr>
        <p:txBody>
          <a:bodyPr anchor="t" rtlCol="false" tIns="0" lIns="0" bIns="0" rIns="0">
            <a:spAutoFit/>
          </a:bodyPr>
          <a:lstStyle/>
          <a:p>
            <a:pPr algn="ctr">
              <a:lnSpc>
                <a:spcPts val="3220"/>
              </a:lnSpc>
            </a:pPr>
            <a:r>
              <a:rPr lang="en-US" sz="2300">
                <a:solidFill>
                  <a:srgbClr val="FFFFFF"/>
                </a:solidFill>
                <a:latin typeface="字由点字典黑"/>
                <a:ea typeface="字由点字典黑"/>
                <a:cs typeface="字由点字典黑"/>
                <a:sym typeface="字由点字典黑"/>
              </a:rPr>
              <a:t>Ecological Effect</a:t>
            </a:r>
          </a:p>
        </p:txBody>
      </p:sp>
      <p:sp>
        <p:nvSpPr>
          <p:cNvPr name="TextBox 38" id="38"/>
          <p:cNvSpPr txBox="true"/>
          <p:nvPr/>
        </p:nvSpPr>
        <p:spPr>
          <a:xfrm rot="0">
            <a:off x="1835108" y="3980167"/>
            <a:ext cx="5156240" cy="1287231"/>
          </a:xfrm>
          <a:prstGeom prst="rect">
            <a:avLst/>
          </a:prstGeom>
        </p:spPr>
        <p:txBody>
          <a:bodyPr anchor="t" rtlCol="false" tIns="0" lIns="0" bIns="0" rIns="0">
            <a:spAutoFit/>
          </a:bodyPr>
          <a:lstStyle/>
          <a:p>
            <a:pPr algn="ctr">
              <a:lnSpc>
                <a:spcPts val="5175"/>
              </a:lnSpc>
            </a:pPr>
            <a:r>
              <a:rPr lang="en-US" sz="3696">
                <a:solidFill>
                  <a:srgbClr val="FFFFFF"/>
                </a:solidFill>
                <a:latin typeface="字由点字典黑"/>
                <a:ea typeface="字由点字典黑"/>
                <a:cs typeface="字由点字典黑"/>
                <a:sym typeface="字由点字典黑"/>
              </a:rPr>
              <a:t>               </a:t>
            </a:r>
            <a:r>
              <a:rPr lang="en-US" sz="3696">
                <a:solidFill>
                  <a:srgbClr val="000000"/>
                </a:solidFill>
                <a:latin typeface="字由点字典黑"/>
                <a:ea typeface="字由点字典黑"/>
                <a:cs typeface="字由点字典黑"/>
                <a:sym typeface="字由点字典黑"/>
              </a:rPr>
              <a:t>3 billion</a:t>
            </a:r>
            <a:r>
              <a:rPr lang="en-US" sz="3696">
                <a:solidFill>
                  <a:srgbClr val="000000"/>
                </a:solidFill>
                <a:latin typeface="字由点字典黑"/>
                <a:ea typeface="字由点字典黑"/>
                <a:cs typeface="字由点字典黑"/>
                <a:sym typeface="字由点字典黑"/>
              </a:rPr>
              <a:t>+</a:t>
            </a:r>
          </a:p>
          <a:p>
            <a:pPr algn="ctr">
              <a:lnSpc>
                <a:spcPts val="5175"/>
              </a:lnSpc>
            </a:pPr>
            <a:r>
              <a:rPr lang="en-US" sz="3696">
                <a:solidFill>
                  <a:srgbClr val="000000"/>
                </a:solidFill>
                <a:latin typeface="字由点字典黑"/>
                <a:ea typeface="字由点字典黑"/>
                <a:cs typeface="字由点字典黑"/>
                <a:sym typeface="字由点字典黑"/>
              </a:rPr>
              <a:t>Annual growth rate 3%</a:t>
            </a:r>
          </a:p>
        </p:txBody>
      </p:sp>
      <p:sp>
        <p:nvSpPr>
          <p:cNvPr name="TextBox 39" id="39"/>
          <p:cNvSpPr txBox="true"/>
          <p:nvPr/>
        </p:nvSpPr>
        <p:spPr>
          <a:xfrm rot="0">
            <a:off x="12635439" y="3240391"/>
            <a:ext cx="5336329" cy="422275"/>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字由点字典黑"/>
                <a:ea typeface="字由点字典黑"/>
                <a:cs typeface="字由点字典黑"/>
                <a:sym typeface="字由点字典黑"/>
              </a:rPr>
              <a:t>Enhance transparency</a:t>
            </a:r>
          </a:p>
        </p:txBody>
      </p:sp>
      <p:sp>
        <p:nvSpPr>
          <p:cNvPr name="TextBox 40" id="40"/>
          <p:cNvSpPr txBox="true"/>
          <p:nvPr/>
        </p:nvSpPr>
        <p:spPr>
          <a:xfrm rot="0">
            <a:off x="12477768" y="5345102"/>
            <a:ext cx="5829309" cy="422275"/>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字由点字典黑"/>
                <a:ea typeface="字由点字典黑"/>
                <a:cs typeface="字由点字典黑"/>
                <a:sym typeface="字由点字典黑"/>
              </a:rPr>
              <a:t>Reduce transaction costs</a:t>
            </a:r>
          </a:p>
        </p:txBody>
      </p:sp>
      <p:sp>
        <p:nvSpPr>
          <p:cNvPr name="TextBox 41" id="41"/>
          <p:cNvSpPr txBox="true"/>
          <p:nvPr/>
        </p:nvSpPr>
        <p:spPr>
          <a:xfrm rot="0">
            <a:off x="12408026" y="7704221"/>
            <a:ext cx="5968793" cy="860425"/>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字由点字典黑"/>
                <a:ea typeface="字由点字典黑"/>
                <a:cs typeface="字由点字典黑"/>
                <a:sym typeface="字由点字典黑"/>
              </a:rPr>
              <a:t>Improve accessibility of financial services</a:t>
            </a: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8127824" y="2107572"/>
            <a:ext cx="1979554" cy="1409700"/>
          </a:xfrm>
          <a:prstGeom prst="rect">
            <a:avLst/>
          </a:prstGeom>
        </p:spPr>
        <p:txBody>
          <a:bodyPr anchor="t" rtlCol="false" tIns="0" lIns="0" bIns="0" rIns="0">
            <a:spAutoFit/>
          </a:bodyPr>
          <a:lstStyle/>
          <a:p>
            <a:pPr algn="ctr">
              <a:lnSpc>
                <a:spcPts val="10800"/>
              </a:lnSpc>
            </a:pPr>
            <a:r>
              <a:rPr lang="en-US" b="true" sz="9000">
                <a:solidFill>
                  <a:srgbClr val="000000"/>
                </a:solidFill>
                <a:latin typeface="Arimo Bold"/>
                <a:ea typeface="Arimo Bold"/>
                <a:cs typeface="Arimo Bold"/>
                <a:sym typeface="Arimo Bold"/>
              </a:rPr>
              <a:t>04</a:t>
            </a:r>
          </a:p>
        </p:txBody>
      </p:sp>
      <p:sp>
        <p:nvSpPr>
          <p:cNvPr name="TextBox 3" id="3"/>
          <p:cNvSpPr txBox="true"/>
          <p:nvPr/>
        </p:nvSpPr>
        <p:spPr>
          <a:xfrm rot="0">
            <a:off x="885654" y="4392930"/>
            <a:ext cx="16495212" cy="1028700"/>
          </a:xfrm>
          <a:prstGeom prst="rect">
            <a:avLst/>
          </a:prstGeom>
        </p:spPr>
        <p:txBody>
          <a:bodyPr anchor="t" rtlCol="false" tIns="0" lIns="0" bIns="0" rIns="0">
            <a:spAutoFit/>
          </a:bodyPr>
          <a:lstStyle/>
          <a:p>
            <a:pPr algn="ctr">
              <a:lnSpc>
                <a:spcPts val="8100"/>
              </a:lnSpc>
            </a:pPr>
            <a:r>
              <a:rPr lang="en-US" b="true" sz="6000">
                <a:solidFill>
                  <a:srgbClr val="000000"/>
                </a:solidFill>
                <a:latin typeface="Arimo Bold"/>
                <a:ea typeface="Arimo Bold"/>
                <a:cs typeface="Arimo Bold"/>
                <a:sym typeface="Arimo Bold"/>
              </a:rPr>
              <a:t>Technical Architecture</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514267" y="1301440"/>
            <a:ext cx="1894617" cy="3313756"/>
          </a:xfrm>
          <a:custGeom>
            <a:avLst/>
            <a:gdLst/>
            <a:ahLst/>
            <a:cxnLst/>
            <a:rect r="r" b="b" t="t" l="l"/>
            <a:pathLst>
              <a:path h="3313756" w="1894617">
                <a:moveTo>
                  <a:pt x="0" y="0"/>
                </a:moveTo>
                <a:lnTo>
                  <a:pt x="1894617" y="0"/>
                </a:lnTo>
                <a:lnTo>
                  <a:pt x="1894617" y="3313756"/>
                </a:lnTo>
                <a:lnTo>
                  <a:pt x="0" y="3313756"/>
                </a:lnTo>
                <a:lnTo>
                  <a:pt x="0" y="0"/>
                </a:lnTo>
                <a:close/>
              </a:path>
            </a:pathLst>
          </a:custGeom>
          <a:blipFill>
            <a:blip r:embed="rId2"/>
            <a:stretch>
              <a:fillRect l="-1665" t="-7080" r="-1665" b="0"/>
            </a:stretch>
          </a:blipFill>
        </p:spPr>
      </p:sp>
      <p:sp>
        <p:nvSpPr>
          <p:cNvPr name="Freeform 3" id="3"/>
          <p:cNvSpPr/>
          <p:nvPr/>
        </p:nvSpPr>
        <p:spPr>
          <a:xfrm flipH="false" flipV="false" rot="0">
            <a:off x="10766031" y="4445937"/>
            <a:ext cx="261364" cy="338517"/>
          </a:xfrm>
          <a:custGeom>
            <a:avLst/>
            <a:gdLst/>
            <a:ahLst/>
            <a:cxnLst/>
            <a:rect r="r" b="b" t="t" l="l"/>
            <a:pathLst>
              <a:path h="338517" w="261364">
                <a:moveTo>
                  <a:pt x="0" y="0"/>
                </a:moveTo>
                <a:lnTo>
                  <a:pt x="261365" y="0"/>
                </a:lnTo>
                <a:lnTo>
                  <a:pt x="261365" y="338517"/>
                </a:lnTo>
                <a:lnTo>
                  <a:pt x="0" y="3385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14174" y="1301440"/>
            <a:ext cx="6372527" cy="5209541"/>
          </a:xfrm>
          <a:custGeom>
            <a:avLst/>
            <a:gdLst/>
            <a:ahLst/>
            <a:cxnLst/>
            <a:rect r="r" b="b" t="t" l="l"/>
            <a:pathLst>
              <a:path h="5209541" w="6372527">
                <a:moveTo>
                  <a:pt x="0" y="0"/>
                </a:moveTo>
                <a:lnTo>
                  <a:pt x="6372527" y="0"/>
                </a:lnTo>
                <a:lnTo>
                  <a:pt x="6372527" y="5209541"/>
                </a:lnTo>
                <a:lnTo>
                  <a:pt x="0" y="52095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56150" y="1452787"/>
            <a:ext cx="6088576" cy="3690713"/>
          </a:xfrm>
          <a:custGeom>
            <a:avLst/>
            <a:gdLst/>
            <a:ahLst/>
            <a:cxnLst/>
            <a:rect r="r" b="b" t="t" l="l"/>
            <a:pathLst>
              <a:path h="3690713" w="6088576">
                <a:moveTo>
                  <a:pt x="0" y="0"/>
                </a:moveTo>
                <a:lnTo>
                  <a:pt x="6088575" y="0"/>
                </a:lnTo>
                <a:lnTo>
                  <a:pt x="6088575" y="3690713"/>
                </a:lnTo>
                <a:lnTo>
                  <a:pt x="0" y="3690713"/>
                </a:lnTo>
                <a:lnTo>
                  <a:pt x="0" y="0"/>
                </a:lnTo>
                <a:close/>
              </a:path>
            </a:pathLst>
          </a:custGeom>
          <a:blipFill>
            <a:blip r:embed="rId7"/>
            <a:stretch>
              <a:fillRect l="-4737" t="0" r="0" b="0"/>
            </a:stretch>
          </a:blipFill>
        </p:spPr>
      </p:sp>
      <p:sp>
        <p:nvSpPr>
          <p:cNvPr name="Freeform 6" id="6"/>
          <p:cNvSpPr/>
          <p:nvPr/>
        </p:nvSpPr>
        <p:spPr>
          <a:xfrm flipH="false" flipV="false" rot="0">
            <a:off x="10169583" y="7479834"/>
            <a:ext cx="4634648" cy="2699683"/>
          </a:xfrm>
          <a:custGeom>
            <a:avLst/>
            <a:gdLst/>
            <a:ahLst/>
            <a:cxnLst/>
            <a:rect r="r" b="b" t="t" l="l"/>
            <a:pathLst>
              <a:path h="2699683" w="4634648">
                <a:moveTo>
                  <a:pt x="0" y="0"/>
                </a:moveTo>
                <a:lnTo>
                  <a:pt x="4634648" y="0"/>
                </a:lnTo>
                <a:lnTo>
                  <a:pt x="4634648" y="2699682"/>
                </a:lnTo>
                <a:lnTo>
                  <a:pt x="0" y="2699682"/>
                </a:lnTo>
                <a:lnTo>
                  <a:pt x="0" y="0"/>
                </a:lnTo>
                <a:close/>
              </a:path>
            </a:pathLst>
          </a:custGeom>
          <a:blipFill>
            <a:blip r:embed="rId8"/>
            <a:stretch>
              <a:fillRect l="0" t="0" r="0" b="0"/>
            </a:stretch>
          </a:blipFill>
        </p:spPr>
      </p:sp>
      <p:sp>
        <p:nvSpPr>
          <p:cNvPr name="Freeform 7" id="7"/>
          <p:cNvSpPr/>
          <p:nvPr/>
        </p:nvSpPr>
        <p:spPr>
          <a:xfrm flipH="true" flipV="false" rot="108660">
            <a:off x="4894610" y="7730189"/>
            <a:ext cx="1239117" cy="1998576"/>
          </a:xfrm>
          <a:custGeom>
            <a:avLst/>
            <a:gdLst/>
            <a:ahLst/>
            <a:cxnLst/>
            <a:rect r="r" b="b" t="t" l="l"/>
            <a:pathLst>
              <a:path h="1998576" w="1239117">
                <a:moveTo>
                  <a:pt x="1239117" y="0"/>
                </a:moveTo>
                <a:lnTo>
                  <a:pt x="0" y="0"/>
                </a:lnTo>
                <a:lnTo>
                  <a:pt x="0" y="1998576"/>
                </a:lnTo>
                <a:lnTo>
                  <a:pt x="1239117" y="1998576"/>
                </a:lnTo>
                <a:lnTo>
                  <a:pt x="1239117"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true" rot="177458">
            <a:off x="6888372" y="2807337"/>
            <a:ext cx="2424225" cy="684843"/>
          </a:xfrm>
          <a:custGeom>
            <a:avLst/>
            <a:gdLst/>
            <a:ahLst/>
            <a:cxnLst/>
            <a:rect r="r" b="b" t="t" l="l"/>
            <a:pathLst>
              <a:path h="684843" w="2424225">
                <a:moveTo>
                  <a:pt x="0" y="684844"/>
                </a:moveTo>
                <a:lnTo>
                  <a:pt x="2424224" y="684844"/>
                </a:lnTo>
                <a:lnTo>
                  <a:pt x="2424224" y="0"/>
                </a:lnTo>
                <a:lnTo>
                  <a:pt x="0" y="0"/>
                </a:lnTo>
                <a:lnTo>
                  <a:pt x="0" y="684844"/>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true" rot="696530">
            <a:off x="11793755" y="2824446"/>
            <a:ext cx="3353610" cy="947395"/>
          </a:xfrm>
          <a:custGeom>
            <a:avLst/>
            <a:gdLst/>
            <a:ahLst/>
            <a:cxnLst/>
            <a:rect r="r" b="b" t="t" l="l"/>
            <a:pathLst>
              <a:path h="947395" w="3353610">
                <a:moveTo>
                  <a:pt x="0" y="947395"/>
                </a:moveTo>
                <a:lnTo>
                  <a:pt x="3353610" y="947395"/>
                </a:lnTo>
                <a:lnTo>
                  <a:pt x="3353610" y="0"/>
                </a:lnTo>
                <a:lnTo>
                  <a:pt x="0" y="0"/>
                </a:lnTo>
                <a:lnTo>
                  <a:pt x="0" y="947395"/>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true" flipV="false" rot="-4108469">
            <a:off x="14554353" y="7096168"/>
            <a:ext cx="3064557" cy="865737"/>
          </a:xfrm>
          <a:custGeom>
            <a:avLst/>
            <a:gdLst/>
            <a:ahLst/>
            <a:cxnLst/>
            <a:rect r="r" b="b" t="t" l="l"/>
            <a:pathLst>
              <a:path h="865737" w="3064557">
                <a:moveTo>
                  <a:pt x="3064557" y="0"/>
                </a:moveTo>
                <a:lnTo>
                  <a:pt x="0" y="0"/>
                </a:lnTo>
                <a:lnTo>
                  <a:pt x="0" y="865737"/>
                </a:lnTo>
                <a:lnTo>
                  <a:pt x="3064557" y="865737"/>
                </a:lnTo>
                <a:lnTo>
                  <a:pt x="3064557"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true" rot="-10688800">
            <a:off x="6830194" y="8838870"/>
            <a:ext cx="2969416" cy="838860"/>
          </a:xfrm>
          <a:custGeom>
            <a:avLst/>
            <a:gdLst/>
            <a:ahLst/>
            <a:cxnLst/>
            <a:rect r="r" b="b" t="t" l="l"/>
            <a:pathLst>
              <a:path h="838860" w="2969416">
                <a:moveTo>
                  <a:pt x="0" y="838860"/>
                </a:moveTo>
                <a:lnTo>
                  <a:pt x="2969416" y="838860"/>
                </a:lnTo>
                <a:lnTo>
                  <a:pt x="2969416" y="0"/>
                </a:lnTo>
                <a:lnTo>
                  <a:pt x="0" y="0"/>
                </a:lnTo>
                <a:lnTo>
                  <a:pt x="0" y="83886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true" rot="-6249217">
            <a:off x="2316379" y="7603778"/>
            <a:ext cx="2551833" cy="720893"/>
          </a:xfrm>
          <a:custGeom>
            <a:avLst/>
            <a:gdLst/>
            <a:ahLst/>
            <a:cxnLst/>
            <a:rect r="r" b="b" t="t" l="l"/>
            <a:pathLst>
              <a:path h="720893" w="2551833">
                <a:moveTo>
                  <a:pt x="0" y="720892"/>
                </a:moveTo>
                <a:lnTo>
                  <a:pt x="2551833" y="720892"/>
                </a:lnTo>
                <a:lnTo>
                  <a:pt x="2551833" y="0"/>
                </a:lnTo>
                <a:lnTo>
                  <a:pt x="0" y="0"/>
                </a:lnTo>
                <a:lnTo>
                  <a:pt x="0" y="720892"/>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12350224" y="4099573"/>
            <a:ext cx="5716325" cy="1691843"/>
          </a:xfrm>
          <a:custGeom>
            <a:avLst/>
            <a:gdLst/>
            <a:ahLst/>
            <a:cxnLst/>
            <a:rect r="r" b="b" t="t" l="l"/>
            <a:pathLst>
              <a:path h="1691843" w="5716325">
                <a:moveTo>
                  <a:pt x="0" y="0"/>
                </a:moveTo>
                <a:lnTo>
                  <a:pt x="5716325" y="0"/>
                </a:lnTo>
                <a:lnTo>
                  <a:pt x="5716325" y="1691843"/>
                </a:lnTo>
                <a:lnTo>
                  <a:pt x="0" y="1691843"/>
                </a:lnTo>
                <a:lnTo>
                  <a:pt x="0" y="0"/>
                </a:lnTo>
                <a:close/>
              </a:path>
            </a:pathLst>
          </a:custGeom>
          <a:blipFill>
            <a:blip r:embed="rId13"/>
            <a:stretch>
              <a:fillRect l="-253" t="0" r="-10388" b="0"/>
            </a:stretch>
          </a:blipFill>
        </p:spPr>
      </p:sp>
      <p:pic>
        <p:nvPicPr>
          <p:cNvPr name="Picture 14" id="14">
            <a:hlinkClick action="ppaction://media"/>
          </p:cNvPr>
          <p:cNvPicPr>
            <a:picLocks noChangeAspect="true"/>
          </p:cNvPicPr>
          <p:nvPr>
            <a:videoFile r:link="rId15"/>
            <p:extLst>
              <p:ext uri="{DAA4B4D4-6D71-4841-9C94-3DE7FCFB9230}">
                <p14:media xmlns:p14="http://schemas.microsoft.com/office/powerpoint/2010/main" r:embed="rId16"/>
              </p:ext>
            </p:extLst>
          </p:nvPr>
        </p:nvPicPr>
        <p:blipFill>
          <a:blip r:embed="rId14"/>
          <a:srcRect l="2997" t="0" r="4206" b="0"/>
          <a:stretch>
            <a:fillRect/>
          </a:stretch>
        </p:blipFill>
        <p:spPr>
          <a:xfrm flipH="false" flipV="false" rot="0">
            <a:off x="456150" y="1452787"/>
            <a:ext cx="6088576" cy="3690713"/>
          </a:xfrm>
          <a:prstGeom prst="rect">
            <a:avLst/>
          </a:prstGeom>
        </p:spPr>
      </p:pic>
      <p:sp>
        <p:nvSpPr>
          <p:cNvPr name="TextBox 15" id="15"/>
          <p:cNvSpPr txBox="true"/>
          <p:nvPr/>
        </p:nvSpPr>
        <p:spPr>
          <a:xfrm rot="0">
            <a:off x="2364823" y="353425"/>
            <a:ext cx="13221295" cy="798322"/>
          </a:xfrm>
          <a:prstGeom prst="rect">
            <a:avLst/>
          </a:prstGeom>
        </p:spPr>
        <p:txBody>
          <a:bodyPr anchor="t" rtlCol="false" tIns="0" lIns="0" bIns="0" rIns="0">
            <a:spAutoFit/>
          </a:bodyPr>
          <a:lstStyle/>
          <a:p>
            <a:pPr algn="ctr">
              <a:lnSpc>
                <a:spcPts val="6397"/>
              </a:lnSpc>
              <a:spcBef>
                <a:spcPct val="0"/>
              </a:spcBef>
            </a:pPr>
            <a:r>
              <a:rPr lang="en-US" b="true" sz="4569">
                <a:solidFill>
                  <a:srgbClr val="000000"/>
                </a:solidFill>
                <a:latin typeface="Arimo Bold"/>
                <a:ea typeface="Arimo Bold"/>
                <a:cs typeface="Arimo Bold"/>
                <a:sym typeface="Arimo Bold"/>
              </a:rPr>
              <a:t>Front-end and back-end interaction architecture</a:t>
            </a:r>
          </a:p>
        </p:txBody>
      </p:sp>
      <p:sp>
        <p:nvSpPr>
          <p:cNvPr name="TextBox 16" id="1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13</a:t>
            </a:r>
          </a:p>
        </p:txBody>
      </p:sp>
    </p:spTree>
  </p:cSld>
  <p:clrMapOvr>
    <a:masterClrMapping/>
  </p:clrMapOvr>
  <p:timing>
    <p:tnLst>
      <p:par>
        <p:cTn dur="indefinite" restart="never" nodeType="tmRoot">
          <p:childTnLst>
            <p:video>
              <p:cMediaNode vol="100000">
                <p:cTn fill="hold" display="false">
                  <p:stCondLst>
                    <p:cond delay="indefinite"/>
                  </p:stCondLst>
                </p:cTn>
                <p:tgtEl>
                  <p:spTgt spid="14"/>
                </p:tgtEl>
              </p:cMediaNode>
            </p:video>
          </p:childTnLst>
        </p:cTn>
      </p:par>
    </p:tnLst>
  </p:timing>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4906" y="2992851"/>
            <a:ext cx="10236475" cy="5156624"/>
          </a:xfrm>
          <a:custGeom>
            <a:avLst/>
            <a:gdLst/>
            <a:ahLst/>
            <a:cxnLst/>
            <a:rect r="r" b="b" t="t" l="l"/>
            <a:pathLst>
              <a:path h="5156624" w="10236475">
                <a:moveTo>
                  <a:pt x="0" y="0"/>
                </a:moveTo>
                <a:lnTo>
                  <a:pt x="10236475" y="0"/>
                </a:lnTo>
                <a:lnTo>
                  <a:pt x="10236475" y="5156625"/>
                </a:lnTo>
                <a:lnTo>
                  <a:pt x="0" y="5156625"/>
                </a:lnTo>
                <a:lnTo>
                  <a:pt x="0" y="0"/>
                </a:lnTo>
                <a:close/>
              </a:path>
            </a:pathLst>
          </a:custGeom>
          <a:blipFill>
            <a:blip r:embed="rId2"/>
            <a:stretch>
              <a:fillRect l="0" t="0" r="0" b="0"/>
            </a:stretch>
          </a:blipFill>
        </p:spPr>
      </p:sp>
      <p:sp>
        <p:nvSpPr>
          <p:cNvPr name="Freeform 3" id="3"/>
          <p:cNvSpPr/>
          <p:nvPr/>
        </p:nvSpPr>
        <p:spPr>
          <a:xfrm flipH="false" flipV="false" rot="0">
            <a:off x="11382291" y="2632011"/>
            <a:ext cx="1916673" cy="1854382"/>
          </a:xfrm>
          <a:custGeom>
            <a:avLst/>
            <a:gdLst/>
            <a:ahLst/>
            <a:cxnLst/>
            <a:rect r="r" b="b" t="t" l="l"/>
            <a:pathLst>
              <a:path h="1854382" w="1916673">
                <a:moveTo>
                  <a:pt x="0" y="0"/>
                </a:moveTo>
                <a:lnTo>
                  <a:pt x="1916673" y="0"/>
                </a:lnTo>
                <a:lnTo>
                  <a:pt x="1916673" y="1854382"/>
                </a:lnTo>
                <a:lnTo>
                  <a:pt x="0" y="18543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6005013" y="2632011"/>
            <a:ext cx="1916673" cy="1854382"/>
          </a:xfrm>
          <a:custGeom>
            <a:avLst/>
            <a:gdLst/>
            <a:ahLst/>
            <a:cxnLst/>
            <a:rect r="r" b="b" t="t" l="l"/>
            <a:pathLst>
              <a:path h="1854382" w="1916673">
                <a:moveTo>
                  <a:pt x="1916673" y="0"/>
                </a:moveTo>
                <a:lnTo>
                  <a:pt x="0" y="0"/>
                </a:lnTo>
                <a:lnTo>
                  <a:pt x="0" y="1854382"/>
                </a:lnTo>
                <a:lnTo>
                  <a:pt x="1916673" y="1854382"/>
                </a:lnTo>
                <a:lnTo>
                  <a:pt x="1916673"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337086" y="3244299"/>
            <a:ext cx="629805" cy="629805"/>
          </a:xfrm>
          <a:custGeom>
            <a:avLst/>
            <a:gdLst/>
            <a:ahLst/>
            <a:cxnLst/>
            <a:rect r="r" b="b" t="t" l="l"/>
            <a:pathLst>
              <a:path h="629805" w="629805">
                <a:moveTo>
                  <a:pt x="0" y="0"/>
                </a:moveTo>
                <a:lnTo>
                  <a:pt x="629805" y="0"/>
                </a:lnTo>
                <a:lnTo>
                  <a:pt x="629805" y="629806"/>
                </a:lnTo>
                <a:lnTo>
                  <a:pt x="0" y="6298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3810018" y="4111652"/>
            <a:ext cx="1683940" cy="474565"/>
          </a:xfrm>
          <a:custGeom>
            <a:avLst/>
            <a:gdLst/>
            <a:ahLst/>
            <a:cxnLst/>
            <a:rect r="r" b="b" t="t" l="l"/>
            <a:pathLst>
              <a:path h="474565" w="1683940">
                <a:moveTo>
                  <a:pt x="0" y="0"/>
                </a:moveTo>
                <a:lnTo>
                  <a:pt x="1683941" y="0"/>
                </a:lnTo>
                <a:lnTo>
                  <a:pt x="1683941" y="474565"/>
                </a:lnTo>
                <a:lnTo>
                  <a:pt x="0" y="4745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true" flipV="true" rot="0">
            <a:off x="13810018" y="2692114"/>
            <a:ext cx="1683940" cy="474565"/>
          </a:xfrm>
          <a:custGeom>
            <a:avLst/>
            <a:gdLst/>
            <a:ahLst/>
            <a:cxnLst/>
            <a:rect r="r" b="b" t="t" l="l"/>
            <a:pathLst>
              <a:path h="474565" w="1683940">
                <a:moveTo>
                  <a:pt x="1683941" y="474565"/>
                </a:moveTo>
                <a:lnTo>
                  <a:pt x="0" y="474565"/>
                </a:lnTo>
                <a:lnTo>
                  <a:pt x="0" y="0"/>
                </a:lnTo>
                <a:lnTo>
                  <a:pt x="1683941" y="0"/>
                </a:lnTo>
                <a:lnTo>
                  <a:pt x="1683941" y="474565"/>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4278347" y="4900542"/>
            <a:ext cx="747283" cy="1868207"/>
          </a:xfrm>
          <a:custGeom>
            <a:avLst/>
            <a:gdLst/>
            <a:ahLst/>
            <a:cxnLst/>
            <a:rect r="r" b="b" t="t" l="l"/>
            <a:pathLst>
              <a:path h="1868207" w="747283">
                <a:moveTo>
                  <a:pt x="0" y="0"/>
                </a:moveTo>
                <a:lnTo>
                  <a:pt x="747283" y="0"/>
                </a:lnTo>
                <a:lnTo>
                  <a:pt x="747283" y="1868207"/>
                </a:lnTo>
                <a:lnTo>
                  <a:pt x="0" y="186820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2555115" y="7182181"/>
            <a:ext cx="1209849" cy="1043495"/>
          </a:xfrm>
          <a:custGeom>
            <a:avLst/>
            <a:gdLst/>
            <a:ahLst/>
            <a:cxnLst/>
            <a:rect r="r" b="b" t="t" l="l"/>
            <a:pathLst>
              <a:path h="1043495" w="1209849">
                <a:moveTo>
                  <a:pt x="0" y="0"/>
                </a:moveTo>
                <a:lnTo>
                  <a:pt x="1209849" y="0"/>
                </a:lnTo>
                <a:lnTo>
                  <a:pt x="1209849" y="1043495"/>
                </a:lnTo>
                <a:lnTo>
                  <a:pt x="0" y="104349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11382291" y="7419411"/>
            <a:ext cx="1668719" cy="1460129"/>
          </a:xfrm>
          <a:custGeom>
            <a:avLst/>
            <a:gdLst/>
            <a:ahLst/>
            <a:cxnLst/>
            <a:rect r="r" b="b" t="t" l="l"/>
            <a:pathLst>
              <a:path h="1460129" w="1668719">
                <a:moveTo>
                  <a:pt x="0" y="0"/>
                </a:moveTo>
                <a:lnTo>
                  <a:pt x="1668719" y="0"/>
                </a:lnTo>
                <a:lnTo>
                  <a:pt x="1668719" y="1460129"/>
                </a:lnTo>
                <a:lnTo>
                  <a:pt x="0" y="146012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1" id="11"/>
          <p:cNvSpPr/>
          <p:nvPr/>
        </p:nvSpPr>
        <p:spPr>
          <a:xfrm flipH="false" flipV="false" rot="0">
            <a:off x="16252967" y="7419411"/>
            <a:ext cx="1668719" cy="1460129"/>
          </a:xfrm>
          <a:custGeom>
            <a:avLst/>
            <a:gdLst/>
            <a:ahLst/>
            <a:cxnLst/>
            <a:rect r="r" b="b" t="t" l="l"/>
            <a:pathLst>
              <a:path h="1460129" w="1668719">
                <a:moveTo>
                  <a:pt x="0" y="0"/>
                </a:moveTo>
                <a:lnTo>
                  <a:pt x="1668719" y="0"/>
                </a:lnTo>
                <a:lnTo>
                  <a:pt x="1668719" y="1460129"/>
                </a:lnTo>
                <a:lnTo>
                  <a:pt x="0" y="146012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0">
            <a:off x="15717974" y="7703928"/>
            <a:ext cx="1369353" cy="551164"/>
          </a:xfrm>
          <a:custGeom>
            <a:avLst/>
            <a:gdLst/>
            <a:ahLst/>
            <a:cxnLst/>
            <a:rect r="r" b="b" t="t" l="l"/>
            <a:pathLst>
              <a:path h="551164" w="1369353">
                <a:moveTo>
                  <a:pt x="0" y="0"/>
                </a:moveTo>
                <a:lnTo>
                  <a:pt x="1369353" y="0"/>
                </a:lnTo>
                <a:lnTo>
                  <a:pt x="1369353" y="551165"/>
                </a:lnTo>
                <a:lnTo>
                  <a:pt x="0" y="55116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3" id="13"/>
          <p:cNvSpPr/>
          <p:nvPr/>
        </p:nvSpPr>
        <p:spPr>
          <a:xfrm flipH="false" flipV="false" rot="0">
            <a:off x="14337086" y="7633839"/>
            <a:ext cx="793941" cy="786723"/>
          </a:xfrm>
          <a:custGeom>
            <a:avLst/>
            <a:gdLst/>
            <a:ahLst/>
            <a:cxnLst/>
            <a:rect r="r" b="b" t="t" l="l"/>
            <a:pathLst>
              <a:path h="786723" w="793941">
                <a:moveTo>
                  <a:pt x="0" y="0"/>
                </a:moveTo>
                <a:lnTo>
                  <a:pt x="793941" y="0"/>
                </a:lnTo>
                <a:lnTo>
                  <a:pt x="793941" y="786723"/>
                </a:lnTo>
                <a:lnTo>
                  <a:pt x="0" y="786723"/>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4" id="14"/>
          <p:cNvSpPr/>
          <p:nvPr/>
        </p:nvSpPr>
        <p:spPr>
          <a:xfrm flipH="false" flipV="false" rot="0">
            <a:off x="13917323" y="8496762"/>
            <a:ext cx="1683940" cy="474565"/>
          </a:xfrm>
          <a:custGeom>
            <a:avLst/>
            <a:gdLst/>
            <a:ahLst/>
            <a:cxnLst/>
            <a:rect r="r" b="b" t="t" l="l"/>
            <a:pathLst>
              <a:path h="474565" w="1683940">
                <a:moveTo>
                  <a:pt x="0" y="0"/>
                </a:moveTo>
                <a:lnTo>
                  <a:pt x="1683941" y="0"/>
                </a:lnTo>
                <a:lnTo>
                  <a:pt x="1683941" y="474565"/>
                </a:lnTo>
                <a:lnTo>
                  <a:pt x="0" y="4745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true" flipV="true" rot="0">
            <a:off x="13892086" y="7083074"/>
            <a:ext cx="1683940" cy="474565"/>
          </a:xfrm>
          <a:custGeom>
            <a:avLst/>
            <a:gdLst/>
            <a:ahLst/>
            <a:cxnLst/>
            <a:rect r="r" b="b" t="t" l="l"/>
            <a:pathLst>
              <a:path h="474565" w="1683940">
                <a:moveTo>
                  <a:pt x="1683941" y="474565"/>
                </a:moveTo>
                <a:lnTo>
                  <a:pt x="0" y="474565"/>
                </a:lnTo>
                <a:lnTo>
                  <a:pt x="0" y="0"/>
                </a:lnTo>
                <a:lnTo>
                  <a:pt x="1683941" y="0"/>
                </a:lnTo>
                <a:lnTo>
                  <a:pt x="1683941" y="474565"/>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6" id="1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14</a:t>
            </a:r>
          </a:p>
        </p:txBody>
      </p:sp>
      <p:sp>
        <p:nvSpPr>
          <p:cNvPr name="TextBox 17" id="17"/>
          <p:cNvSpPr txBox="true"/>
          <p:nvPr/>
        </p:nvSpPr>
        <p:spPr>
          <a:xfrm rot="0">
            <a:off x="6040385" y="196850"/>
            <a:ext cx="5465326" cy="831850"/>
          </a:xfrm>
          <a:prstGeom prst="rect">
            <a:avLst/>
          </a:prstGeom>
        </p:spPr>
        <p:txBody>
          <a:bodyPr anchor="t" rtlCol="false" tIns="0" lIns="0" bIns="0" rIns="0">
            <a:spAutoFit/>
          </a:bodyPr>
          <a:lstStyle/>
          <a:p>
            <a:pPr algn="ctr">
              <a:lnSpc>
                <a:spcPts val="6649"/>
              </a:lnSpc>
              <a:spcBef>
                <a:spcPct val="0"/>
              </a:spcBef>
            </a:pPr>
            <a:r>
              <a:rPr lang="en-US" sz="4749">
                <a:solidFill>
                  <a:srgbClr val="000000"/>
                </a:solidFill>
                <a:latin typeface="Arimo"/>
                <a:ea typeface="Arimo"/>
                <a:cs typeface="Arimo"/>
                <a:sym typeface="Arimo"/>
              </a:rPr>
              <a:t>Function Realization</a:t>
            </a:r>
          </a:p>
        </p:txBody>
      </p:sp>
      <p:sp>
        <p:nvSpPr>
          <p:cNvPr name="TextBox 18" id="18"/>
          <p:cNvSpPr txBox="true"/>
          <p:nvPr/>
        </p:nvSpPr>
        <p:spPr>
          <a:xfrm rot="0">
            <a:off x="406834" y="1446072"/>
            <a:ext cx="17881166" cy="931545"/>
          </a:xfrm>
          <a:prstGeom prst="rect">
            <a:avLst/>
          </a:prstGeom>
        </p:spPr>
        <p:txBody>
          <a:bodyPr anchor="t" rtlCol="false" tIns="0" lIns="0" bIns="0" rIns="0">
            <a:spAutoFit/>
          </a:bodyPr>
          <a:lstStyle/>
          <a:p>
            <a:pPr algn="l">
              <a:lnSpc>
                <a:spcPts val="3779"/>
              </a:lnSpc>
              <a:spcBef>
                <a:spcPct val="0"/>
              </a:spcBef>
            </a:pPr>
            <a:r>
              <a:rPr lang="en-US" sz="2699">
                <a:solidFill>
                  <a:srgbClr val="000000"/>
                </a:solidFill>
                <a:latin typeface="字由点字典黑"/>
                <a:ea typeface="字由点字典黑"/>
                <a:cs typeface="字由点字典黑"/>
                <a:sym typeface="字由点字典黑"/>
              </a:rPr>
              <a:t>    The buyer and seller can use instant communication to understand the product details and confirm the final price.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285768" y="1601377"/>
            <a:ext cx="8625153" cy="7084246"/>
          </a:xfrm>
          <a:custGeom>
            <a:avLst/>
            <a:gdLst/>
            <a:ahLst/>
            <a:cxnLst/>
            <a:rect r="r" b="b" t="t" l="l"/>
            <a:pathLst>
              <a:path h="7084246" w="8625153">
                <a:moveTo>
                  <a:pt x="0" y="0"/>
                </a:moveTo>
                <a:lnTo>
                  <a:pt x="8625153" y="0"/>
                </a:lnTo>
                <a:lnTo>
                  <a:pt x="8625153" y="7084246"/>
                </a:lnTo>
                <a:lnTo>
                  <a:pt x="0" y="7084246"/>
                </a:lnTo>
                <a:lnTo>
                  <a:pt x="0" y="0"/>
                </a:lnTo>
                <a:close/>
              </a:path>
            </a:pathLst>
          </a:custGeom>
          <a:blipFill>
            <a:blip r:embed="rId2"/>
            <a:stretch>
              <a:fillRect l="0" t="0" r="-3896" b="0"/>
            </a:stretch>
          </a:blipFill>
        </p:spPr>
      </p:sp>
      <p:sp>
        <p:nvSpPr>
          <p:cNvPr name="TextBox 3" id="3"/>
          <p:cNvSpPr txBox="true"/>
          <p:nvPr/>
        </p:nvSpPr>
        <p:spPr>
          <a:xfrm rot="0">
            <a:off x="15905359" y="4608132"/>
            <a:ext cx="1353941" cy="622887"/>
          </a:xfrm>
          <a:prstGeom prst="rect">
            <a:avLst/>
          </a:prstGeom>
        </p:spPr>
        <p:txBody>
          <a:bodyPr anchor="t" rtlCol="false" tIns="0" lIns="0" bIns="0" rIns="0">
            <a:spAutoFit/>
          </a:bodyPr>
          <a:lstStyle/>
          <a:p>
            <a:pPr algn="ctr">
              <a:lnSpc>
                <a:spcPts val="5154"/>
              </a:lnSpc>
              <a:spcBef>
                <a:spcPct val="0"/>
              </a:spcBef>
            </a:pPr>
            <a:r>
              <a:rPr lang="en-US" sz="3681">
                <a:solidFill>
                  <a:srgbClr val="000000"/>
                </a:solidFill>
                <a:latin typeface="字由点字典黑 Bold"/>
                <a:ea typeface="字由点字典黑 Bold"/>
                <a:cs typeface="字由点字典黑 Bold"/>
                <a:sym typeface="字由点字典黑 Bold"/>
              </a:rPr>
              <a:t>CSEE</a:t>
            </a:r>
          </a:p>
        </p:txBody>
      </p:sp>
      <p:sp>
        <p:nvSpPr>
          <p:cNvPr name="TextBox 4" id="4"/>
          <p:cNvSpPr txBox="true"/>
          <p:nvPr/>
        </p:nvSpPr>
        <p:spPr>
          <a:xfrm rot="0">
            <a:off x="818038" y="1978317"/>
            <a:ext cx="2520460" cy="579167"/>
          </a:xfrm>
          <a:prstGeom prst="rect">
            <a:avLst/>
          </a:prstGeom>
        </p:spPr>
        <p:txBody>
          <a:bodyPr anchor="t" rtlCol="false" tIns="0" lIns="0" bIns="0" rIns="0">
            <a:spAutoFit/>
          </a:bodyPr>
          <a:lstStyle/>
          <a:p>
            <a:pPr algn="ctr">
              <a:lnSpc>
                <a:spcPts val="4748"/>
              </a:lnSpc>
              <a:spcBef>
                <a:spcPct val="0"/>
              </a:spcBef>
            </a:pPr>
            <a:r>
              <a:rPr lang="en-US" sz="3391">
                <a:solidFill>
                  <a:srgbClr val="000000"/>
                </a:solidFill>
                <a:latin typeface="字由点字典黑 Bold"/>
                <a:ea typeface="字由点字典黑 Bold"/>
                <a:cs typeface="字由点字典黑 Bold"/>
                <a:sym typeface="字由点字典黑 Bold"/>
              </a:rPr>
              <a:t>Moonbeam</a:t>
            </a:r>
          </a:p>
        </p:txBody>
      </p:sp>
      <p:sp>
        <p:nvSpPr>
          <p:cNvPr name="AutoShape 5" id="5"/>
          <p:cNvSpPr/>
          <p:nvPr/>
        </p:nvSpPr>
        <p:spPr>
          <a:xfrm>
            <a:off x="2078268" y="2557484"/>
            <a:ext cx="2207500" cy="2586016"/>
          </a:xfrm>
          <a:prstGeom prst="line">
            <a:avLst/>
          </a:prstGeom>
          <a:ln cap="flat" w="38100">
            <a:solidFill>
              <a:srgbClr val="000000"/>
            </a:solidFill>
            <a:prstDash val="solid"/>
            <a:headEnd type="none" len="sm" w="sm"/>
            <a:tailEnd type="triangle" len="med" w="lg"/>
          </a:ln>
        </p:spPr>
      </p:sp>
      <p:sp>
        <p:nvSpPr>
          <p:cNvPr name="AutoShape 6" id="6"/>
          <p:cNvSpPr/>
          <p:nvPr/>
        </p:nvSpPr>
        <p:spPr>
          <a:xfrm flipH="true">
            <a:off x="12278082" y="4952913"/>
            <a:ext cx="3627277" cy="1404990"/>
          </a:xfrm>
          <a:prstGeom prst="line">
            <a:avLst/>
          </a:prstGeom>
          <a:ln cap="flat" w="38100">
            <a:solidFill>
              <a:srgbClr val="000000"/>
            </a:solidFill>
            <a:prstDash val="solid"/>
            <a:headEnd type="none" len="sm" w="sm"/>
            <a:tailEnd type="triangle" len="med" w="lg"/>
          </a:ln>
        </p:spPr>
      </p:sp>
      <p:sp>
        <p:nvSpPr>
          <p:cNvPr name="AutoShape 7" id="7"/>
          <p:cNvSpPr/>
          <p:nvPr/>
        </p:nvSpPr>
        <p:spPr>
          <a:xfrm flipH="true" flipV="true">
            <a:off x="12278082" y="3986572"/>
            <a:ext cx="3627277" cy="966341"/>
          </a:xfrm>
          <a:prstGeom prst="line">
            <a:avLst/>
          </a:prstGeom>
          <a:ln cap="flat" w="38100">
            <a:solidFill>
              <a:srgbClr val="000000"/>
            </a:solidFill>
            <a:prstDash val="solid"/>
            <a:headEnd type="none" len="sm" w="sm"/>
            <a:tailEnd type="triangle" len="med" w="lg"/>
          </a:ln>
        </p:spPr>
      </p:sp>
      <p:sp>
        <p:nvSpPr>
          <p:cNvPr name="Freeform 8" id="8"/>
          <p:cNvSpPr/>
          <p:nvPr/>
        </p:nvSpPr>
        <p:spPr>
          <a:xfrm flipH="false" flipV="false" rot="0">
            <a:off x="507580" y="1735135"/>
            <a:ext cx="3141376" cy="822350"/>
          </a:xfrm>
          <a:custGeom>
            <a:avLst/>
            <a:gdLst/>
            <a:ahLst/>
            <a:cxnLst/>
            <a:rect r="r" b="b" t="t" l="l"/>
            <a:pathLst>
              <a:path h="822350" w="3141376">
                <a:moveTo>
                  <a:pt x="0" y="0"/>
                </a:moveTo>
                <a:lnTo>
                  <a:pt x="3141376" y="0"/>
                </a:lnTo>
                <a:lnTo>
                  <a:pt x="3141376" y="822349"/>
                </a:lnTo>
                <a:lnTo>
                  <a:pt x="0" y="822349"/>
                </a:lnTo>
                <a:lnTo>
                  <a:pt x="0" y="0"/>
                </a:lnTo>
                <a:close/>
              </a:path>
            </a:pathLst>
          </a:custGeom>
          <a:blipFill>
            <a:blip r:embed="rId3"/>
            <a:stretch>
              <a:fillRect l="0" t="0" r="0" b="0"/>
            </a:stretch>
          </a:blipFill>
        </p:spPr>
      </p:sp>
      <p:sp>
        <p:nvSpPr>
          <p:cNvPr name="Freeform 9" id="9"/>
          <p:cNvSpPr/>
          <p:nvPr/>
        </p:nvSpPr>
        <p:spPr>
          <a:xfrm flipH="false" flipV="false" rot="0">
            <a:off x="15905359" y="4561475"/>
            <a:ext cx="2104781" cy="782876"/>
          </a:xfrm>
          <a:custGeom>
            <a:avLst/>
            <a:gdLst/>
            <a:ahLst/>
            <a:cxnLst/>
            <a:rect r="r" b="b" t="t" l="l"/>
            <a:pathLst>
              <a:path h="782876" w="2104781">
                <a:moveTo>
                  <a:pt x="0" y="0"/>
                </a:moveTo>
                <a:lnTo>
                  <a:pt x="2104782" y="0"/>
                </a:lnTo>
                <a:lnTo>
                  <a:pt x="2104782" y="782876"/>
                </a:lnTo>
                <a:lnTo>
                  <a:pt x="0" y="782876"/>
                </a:lnTo>
                <a:lnTo>
                  <a:pt x="0" y="0"/>
                </a:lnTo>
                <a:close/>
              </a:path>
            </a:pathLst>
          </a:custGeom>
          <a:blipFill>
            <a:blip r:embed="rId4"/>
            <a:stretch>
              <a:fillRect l="0" t="0" r="0" b="0"/>
            </a:stretch>
          </a:blipFill>
        </p:spPr>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15</a:t>
            </a:r>
          </a:p>
        </p:txBody>
      </p:sp>
      <p:sp>
        <p:nvSpPr>
          <p:cNvPr name="TextBox 11" id="11"/>
          <p:cNvSpPr txBox="true"/>
          <p:nvPr/>
        </p:nvSpPr>
        <p:spPr>
          <a:xfrm rot="0">
            <a:off x="4710284" y="220914"/>
            <a:ext cx="7776121" cy="807786"/>
          </a:xfrm>
          <a:prstGeom prst="rect">
            <a:avLst/>
          </a:prstGeom>
        </p:spPr>
        <p:txBody>
          <a:bodyPr anchor="t" rtlCol="false" tIns="0" lIns="0" bIns="0" rIns="0">
            <a:spAutoFit/>
          </a:bodyPr>
          <a:lstStyle/>
          <a:p>
            <a:pPr algn="ctr">
              <a:lnSpc>
                <a:spcPts val="6401"/>
              </a:lnSpc>
              <a:spcBef>
                <a:spcPct val="0"/>
              </a:spcBef>
            </a:pPr>
            <a:r>
              <a:rPr lang="en-US" b="true" sz="4572">
                <a:solidFill>
                  <a:srgbClr val="000000"/>
                </a:solidFill>
                <a:latin typeface="Arimo Bold"/>
                <a:ea typeface="Arimo Bold"/>
                <a:cs typeface="Arimo Bold"/>
                <a:sym typeface="Arimo Bold"/>
              </a:rPr>
              <a:t>Smart Contract Architecture</a:t>
            </a:r>
          </a:p>
        </p:txBody>
      </p:sp>
      <p:sp>
        <p:nvSpPr>
          <p:cNvPr name="TextBox 12" id="12"/>
          <p:cNvSpPr txBox="true"/>
          <p:nvPr/>
        </p:nvSpPr>
        <p:spPr>
          <a:xfrm rot="0">
            <a:off x="374779" y="6310278"/>
            <a:ext cx="5088136" cy="382270"/>
          </a:xfrm>
          <a:prstGeom prst="rect">
            <a:avLst/>
          </a:prstGeom>
        </p:spPr>
        <p:txBody>
          <a:bodyPr anchor="t" rtlCol="false" tIns="0" lIns="0" bIns="0" rIns="0">
            <a:spAutoFit/>
          </a:bodyPr>
          <a:lstStyle/>
          <a:p>
            <a:pPr algn="ctr">
              <a:lnSpc>
                <a:spcPts val="3079"/>
              </a:lnSpc>
              <a:spcBef>
                <a:spcPct val="0"/>
              </a:spcBef>
            </a:pPr>
            <a:r>
              <a:rPr lang="en-US" sz="2199">
                <a:solidFill>
                  <a:srgbClr val="000000"/>
                </a:solidFill>
                <a:latin typeface="字由点字典黑 Bold"/>
                <a:ea typeface="字由点字典黑 Bold"/>
                <a:cs typeface="字由点字典黑 Bold"/>
                <a:sym typeface="字由点字典黑 Bold"/>
              </a:rPr>
              <a:t>We divide the contract into blocks:</a:t>
            </a:r>
          </a:p>
        </p:txBody>
      </p:sp>
      <p:sp>
        <p:nvSpPr>
          <p:cNvPr name="TextBox 13" id="13"/>
          <p:cNvSpPr txBox="true"/>
          <p:nvPr/>
        </p:nvSpPr>
        <p:spPr>
          <a:xfrm rot="0">
            <a:off x="-127080" y="7215153"/>
            <a:ext cx="8625153" cy="701675"/>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Moonbeam provides an EVM-compatible Layer 1 parachain for deploying our main contracts.</a:t>
            </a:r>
          </a:p>
        </p:txBody>
      </p:sp>
      <p:sp>
        <p:nvSpPr>
          <p:cNvPr name="TextBox 14" id="14"/>
          <p:cNvSpPr txBox="true"/>
          <p:nvPr/>
        </p:nvSpPr>
        <p:spPr>
          <a:xfrm rot="0">
            <a:off x="232941" y="8505825"/>
            <a:ext cx="16230600" cy="105410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At the same time, we use CESS as data storage dependency and zk-proof calculation. CESS provides the best solution for storing and retrieving high-frequency dynamic data, facilitating information interaction between LibMarket users and rapid response to listing items.</a:t>
            </a:r>
          </a:p>
        </p:txBody>
      </p:sp>
      <p:sp>
        <p:nvSpPr>
          <p:cNvPr name="TextBox 15" id="15"/>
          <p:cNvSpPr txBox="true"/>
          <p:nvPr/>
        </p:nvSpPr>
        <p:spPr>
          <a:xfrm rot="0">
            <a:off x="507580" y="875893"/>
            <a:ext cx="3471088" cy="725485"/>
          </a:xfrm>
          <a:prstGeom prst="rect">
            <a:avLst/>
          </a:prstGeom>
        </p:spPr>
        <p:txBody>
          <a:bodyPr anchor="t" rtlCol="false" tIns="0" lIns="0" bIns="0" rIns="0">
            <a:spAutoFit/>
          </a:bodyPr>
          <a:lstStyle/>
          <a:p>
            <a:pPr algn="ctr">
              <a:lnSpc>
                <a:spcPts val="1455"/>
              </a:lnSpc>
              <a:spcBef>
                <a:spcPct val="0"/>
              </a:spcBef>
            </a:pPr>
            <a:r>
              <a:rPr lang="en-US" sz="1039">
                <a:solidFill>
                  <a:srgbClr val="000000"/>
                </a:solidFill>
                <a:latin typeface="字由点字典黑"/>
                <a:ea typeface="字由点字典黑"/>
                <a:cs typeface="字由点字典黑"/>
                <a:sym typeface="字由点字典黑"/>
              </a:rPr>
              <a:t>https://moonbeam-explorer.netlify.app/tx/0xfe5bab25bf7db3f5b5d7f7db89a6536d93f0d58d274f27384f62b85e156bb3fb?network=MoonbaseAlpha</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0912" y="863296"/>
            <a:ext cx="18166176" cy="9423704"/>
          </a:xfrm>
          <a:custGeom>
            <a:avLst/>
            <a:gdLst/>
            <a:ahLst/>
            <a:cxnLst/>
            <a:rect r="r" b="b" t="t" l="l"/>
            <a:pathLst>
              <a:path h="9423704" w="18166176">
                <a:moveTo>
                  <a:pt x="0" y="0"/>
                </a:moveTo>
                <a:lnTo>
                  <a:pt x="18166176" y="0"/>
                </a:lnTo>
                <a:lnTo>
                  <a:pt x="18166176" y="9423704"/>
                </a:lnTo>
                <a:lnTo>
                  <a:pt x="0" y="9423704"/>
                </a:lnTo>
                <a:lnTo>
                  <a:pt x="0" y="0"/>
                </a:lnTo>
                <a:close/>
              </a:path>
            </a:pathLst>
          </a:custGeom>
          <a:blipFill>
            <a:blip r:embed="rId2"/>
            <a:stretch>
              <a:fillRect l="0" t="0" r="0" b="0"/>
            </a:stretch>
          </a:blipFill>
        </p:spPr>
      </p:sp>
      <p:sp>
        <p:nvSpPr>
          <p:cNvPr name="Freeform 3" id="3"/>
          <p:cNvSpPr/>
          <p:nvPr/>
        </p:nvSpPr>
        <p:spPr>
          <a:xfrm flipH="false" flipV="false" rot="0">
            <a:off x="449966" y="863296"/>
            <a:ext cx="4714425" cy="3992105"/>
          </a:xfrm>
          <a:custGeom>
            <a:avLst/>
            <a:gdLst/>
            <a:ahLst/>
            <a:cxnLst/>
            <a:rect r="r" b="b" t="t" l="l"/>
            <a:pathLst>
              <a:path h="3992105" w="4714425">
                <a:moveTo>
                  <a:pt x="0" y="0"/>
                </a:moveTo>
                <a:lnTo>
                  <a:pt x="4714425" y="0"/>
                </a:lnTo>
                <a:lnTo>
                  <a:pt x="4714425" y="3992105"/>
                </a:lnTo>
                <a:lnTo>
                  <a:pt x="0" y="3992105"/>
                </a:lnTo>
                <a:lnTo>
                  <a:pt x="0" y="0"/>
                </a:lnTo>
                <a:close/>
              </a:path>
            </a:pathLst>
          </a:custGeom>
          <a:blipFill>
            <a:blip r:embed="rId3"/>
            <a:stretch>
              <a:fillRect l="0" t="0" r="-2411" b="0"/>
            </a:stretch>
          </a:blipFill>
        </p:spPr>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16</a:t>
            </a:r>
          </a:p>
        </p:txBody>
      </p:sp>
      <p:sp>
        <p:nvSpPr>
          <p:cNvPr name="TextBox 5" id="5"/>
          <p:cNvSpPr txBox="true"/>
          <p:nvPr/>
        </p:nvSpPr>
        <p:spPr>
          <a:xfrm rot="0">
            <a:off x="5305909" y="250339"/>
            <a:ext cx="7554357" cy="612957"/>
          </a:xfrm>
          <a:prstGeom prst="rect">
            <a:avLst/>
          </a:prstGeom>
        </p:spPr>
        <p:txBody>
          <a:bodyPr anchor="t" rtlCol="false" tIns="0" lIns="0" bIns="0" rIns="0">
            <a:spAutoFit/>
          </a:bodyPr>
          <a:lstStyle/>
          <a:p>
            <a:pPr algn="ctr">
              <a:lnSpc>
                <a:spcPts val="5087"/>
              </a:lnSpc>
              <a:spcBef>
                <a:spcPct val="0"/>
              </a:spcBef>
            </a:pPr>
            <a:r>
              <a:rPr lang="en-US" sz="3633">
                <a:solidFill>
                  <a:srgbClr val="000000"/>
                </a:solidFill>
                <a:latin typeface="字由点字典黑 Bold"/>
                <a:ea typeface="字由点字典黑 Bold"/>
                <a:cs typeface="字由点字典黑 Bold"/>
                <a:sym typeface="字由点字典黑 Bold"/>
              </a:rPr>
              <a:t>Smart contract full architecture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030602" y="3241719"/>
            <a:ext cx="7822682" cy="5661666"/>
          </a:xfrm>
          <a:custGeom>
            <a:avLst/>
            <a:gdLst/>
            <a:ahLst/>
            <a:cxnLst/>
            <a:rect r="r" b="b" t="t" l="l"/>
            <a:pathLst>
              <a:path h="5661666" w="7822682">
                <a:moveTo>
                  <a:pt x="0" y="0"/>
                </a:moveTo>
                <a:lnTo>
                  <a:pt x="7822682" y="0"/>
                </a:lnTo>
                <a:lnTo>
                  <a:pt x="7822682" y="5661666"/>
                </a:lnTo>
                <a:lnTo>
                  <a:pt x="0" y="5661666"/>
                </a:lnTo>
                <a:lnTo>
                  <a:pt x="0" y="0"/>
                </a:lnTo>
                <a:close/>
              </a:path>
            </a:pathLst>
          </a:custGeom>
          <a:blipFill>
            <a:blip r:embed="rId2"/>
            <a:stretch>
              <a:fillRect l="0" t="0" r="0" b="0"/>
            </a:stretch>
          </a:blipFill>
        </p:spPr>
      </p:sp>
      <p:sp>
        <p:nvSpPr>
          <p:cNvPr name="Freeform 3" id="3"/>
          <p:cNvSpPr/>
          <p:nvPr/>
        </p:nvSpPr>
        <p:spPr>
          <a:xfrm flipH="false" flipV="false" rot="0">
            <a:off x="175067" y="798926"/>
            <a:ext cx="9571092" cy="5694800"/>
          </a:xfrm>
          <a:custGeom>
            <a:avLst/>
            <a:gdLst/>
            <a:ahLst/>
            <a:cxnLst/>
            <a:rect r="r" b="b" t="t" l="l"/>
            <a:pathLst>
              <a:path h="5694800" w="9571092">
                <a:moveTo>
                  <a:pt x="0" y="0"/>
                </a:moveTo>
                <a:lnTo>
                  <a:pt x="9571092" y="0"/>
                </a:lnTo>
                <a:lnTo>
                  <a:pt x="9571092" y="5694800"/>
                </a:lnTo>
                <a:lnTo>
                  <a:pt x="0" y="5694800"/>
                </a:lnTo>
                <a:lnTo>
                  <a:pt x="0" y="0"/>
                </a:lnTo>
                <a:close/>
              </a:path>
            </a:pathLst>
          </a:custGeom>
          <a:blipFill>
            <a:blip r:embed="rId3"/>
            <a:stretch>
              <a:fillRect l="0" t="0" r="0" b="0"/>
            </a:stretch>
          </a:blipFill>
        </p:spPr>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17</a:t>
            </a:r>
          </a:p>
        </p:txBody>
      </p:sp>
      <p:sp>
        <p:nvSpPr>
          <p:cNvPr name="TextBox 5" id="5"/>
          <p:cNvSpPr txBox="true"/>
          <p:nvPr/>
        </p:nvSpPr>
        <p:spPr>
          <a:xfrm rot="0">
            <a:off x="4018476" y="502477"/>
            <a:ext cx="9682586" cy="526223"/>
          </a:xfrm>
          <a:prstGeom prst="rect">
            <a:avLst/>
          </a:prstGeom>
        </p:spPr>
        <p:txBody>
          <a:bodyPr anchor="t" rtlCol="false" tIns="0" lIns="0" bIns="0" rIns="0">
            <a:spAutoFit/>
          </a:bodyPr>
          <a:lstStyle/>
          <a:p>
            <a:pPr algn="ctr">
              <a:lnSpc>
                <a:spcPts val="4311"/>
              </a:lnSpc>
              <a:spcBef>
                <a:spcPct val="0"/>
              </a:spcBef>
            </a:pPr>
            <a:r>
              <a:rPr lang="en-US" sz="3079">
                <a:solidFill>
                  <a:srgbClr val="000000"/>
                </a:solidFill>
                <a:latin typeface="思源黑体-超粗体"/>
                <a:ea typeface="思源黑体-超粗体"/>
                <a:cs typeface="思源黑体-超粗体"/>
                <a:sym typeface="思源黑体-超粗体"/>
              </a:rPr>
              <a:t>Portability Contracts and Economic Token Model</a:t>
            </a:r>
          </a:p>
        </p:txBody>
      </p:sp>
      <p:sp>
        <p:nvSpPr>
          <p:cNvPr name="TextBox 6" id="6"/>
          <p:cNvSpPr txBox="true"/>
          <p:nvPr/>
        </p:nvSpPr>
        <p:spPr>
          <a:xfrm rot="0">
            <a:off x="8190535" y="2187619"/>
            <a:ext cx="9502815" cy="701675"/>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EconomyLib is a library for managing trading economic models, including fee calculation, reward pool management, and trading state definition.</a:t>
            </a:r>
          </a:p>
        </p:txBody>
      </p:sp>
      <p:sp>
        <p:nvSpPr>
          <p:cNvPr name="TextBox 7" id="7"/>
          <p:cNvSpPr txBox="true"/>
          <p:nvPr/>
        </p:nvSpPr>
        <p:spPr>
          <a:xfrm rot="0">
            <a:off x="175067" y="6439585"/>
            <a:ext cx="9256853" cy="246380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We use Ownable2Step to provide a secure ownership management and transfer mechanism for subsequent owner updates, ensuring that the management rights of the contract will not be easily abused.</a:t>
            </a:r>
          </a:p>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Pausable allows the contract to suspend operations when necessary, thereby enhancing security and protecting users and contract assets. By combining these two contracts, a flexible and secure contract management system can be implemented.</a:t>
            </a:r>
          </a:p>
        </p:txBody>
      </p:sp>
    </p:spTree>
  </p:cSld>
  <p:clrMapOvr>
    <a:masterClrMapping/>
  </p:clrMapOvr>
</p:sld>
</file>

<file path=ppt/slides/slide1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8127824" y="2107572"/>
            <a:ext cx="1979554" cy="1409700"/>
          </a:xfrm>
          <a:prstGeom prst="rect">
            <a:avLst/>
          </a:prstGeom>
        </p:spPr>
        <p:txBody>
          <a:bodyPr anchor="t" rtlCol="false" tIns="0" lIns="0" bIns="0" rIns="0">
            <a:spAutoFit/>
          </a:bodyPr>
          <a:lstStyle/>
          <a:p>
            <a:pPr algn="ctr">
              <a:lnSpc>
                <a:spcPts val="10800"/>
              </a:lnSpc>
            </a:pPr>
            <a:r>
              <a:rPr lang="en-US" b="true" sz="9000">
                <a:solidFill>
                  <a:srgbClr val="000000"/>
                </a:solidFill>
                <a:latin typeface="Arimo Bold"/>
                <a:ea typeface="Arimo Bold"/>
                <a:cs typeface="Arimo Bold"/>
                <a:sym typeface="Arimo Bold"/>
              </a:rPr>
              <a:t>05</a:t>
            </a:r>
          </a:p>
        </p:txBody>
      </p:sp>
      <p:sp>
        <p:nvSpPr>
          <p:cNvPr name="TextBox 3" id="3"/>
          <p:cNvSpPr txBox="true"/>
          <p:nvPr/>
        </p:nvSpPr>
        <p:spPr>
          <a:xfrm rot="0">
            <a:off x="885654" y="4392930"/>
            <a:ext cx="16495212" cy="1028700"/>
          </a:xfrm>
          <a:prstGeom prst="rect">
            <a:avLst/>
          </a:prstGeom>
        </p:spPr>
        <p:txBody>
          <a:bodyPr anchor="t" rtlCol="false" tIns="0" lIns="0" bIns="0" rIns="0">
            <a:spAutoFit/>
          </a:bodyPr>
          <a:lstStyle/>
          <a:p>
            <a:pPr algn="ctr">
              <a:lnSpc>
                <a:spcPts val="8100"/>
              </a:lnSpc>
            </a:pPr>
            <a:r>
              <a:rPr lang="en-US" b="true" sz="6000">
                <a:solidFill>
                  <a:srgbClr val="000000"/>
                </a:solidFill>
                <a:latin typeface="Arimo Bold"/>
                <a:ea typeface="Arimo Bold"/>
                <a:cs typeface="Arimo Bold"/>
                <a:sym typeface="Arimo Bold"/>
              </a:rPr>
              <a:t>Privacy and Security Protection</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844" y="13086"/>
            <a:ext cx="6669766" cy="2672114"/>
          </a:xfrm>
          <a:custGeom>
            <a:avLst/>
            <a:gdLst/>
            <a:ahLst/>
            <a:cxnLst/>
            <a:rect r="r" b="b" t="t" l="l"/>
            <a:pathLst>
              <a:path h="2672114" w="6669766">
                <a:moveTo>
                  <a:pt x="0" y="0"/>
                </a:moveTo>
                <a:lnTo>
                  <a:pt x="6669766" y="0"/>
                </a:lnTo>
                <a:lnTo>
                  <a:pt x="6669766" y="2672114"/>
                </a:lnTo>
                <a:lnTo>
                  <a:pt x="0" y="2672114"/>
                </a:lnTo>
                <a:lnTo>
                  <a:pt x="0" y="0"/>
                </a:lnTo>
                <a:close/>
              </a:path>
            </a:pathLst>
          </a:custGeom>
          <a:blipFill>
            <a:blip r:embed="rId2"/>
            <a:stretch>
              <a:fillRect l="0" t="0" r="0" b="0"/>
            </a:stretch>
          </a:blipFill>
        </p:spPr>
      </p:sp>
      <p:sp>
        <p:nvSpPr>
          <p:cNvPr name="Freeform 3" id="3"/>
          <p:cNvSpPr/>
          <p:nvPr/>
        </p:nvSpPr>
        <p:spPr>
          <a:xfrm flipH="false" flipV="false" rot="0">
            <a:off x="6823027" y="4943720"/>
            <a:ext cx="11464973" cy="4231322"/>
          </a:xfrm>
          <a:custGeom>
            <a:avLst/>
            <a:gdLst/>
            <a:ahLst/>
            <a:cxnLst/>
            <a:rect r="r" b="b" t="t" l="l"/>
            <a:pathLst>
              <a:path h="4231322" w="11464973">
                <a:moveTo>
                  <a:pt x="0" y="0"/>
                </a:moveTo>
                <a:lnTo>
                  <a:pt x="11464973" y="0"/>
                </a:lnTo>
                <a:lnTo>
                  <a:pt x="11464973" y="4231322"/>
                </a:lnTo>
                <a:lnTo>
                  <a:pt x="0" y="4231322"/>
                </a:lnTo>
                <a:lnTo>
                  <a:pt x="0" y="0"/>
                </a:lnTo>
                <a:close/>
              </a:path>
            </a:pathLst>
          </a:custGeom>
          <a:blipFill>
            <a:blip r:embed="rId3"/>
            <a:stretch>
              <a:fillRect l="0" t="0" r="0" b="0"/>
            </a:stretch>
          </a:blipFill>
        </p:spPr>
      </p:sp>
      <p:sp>
        <p:nvSpPr>
          <p:cNvPr name="Freeform 4" id="4"/>
          <p:cNvSpPr/>
          <p:nvPr/>
        </p:nvSpPr>
        <p:spPr>
          <a:xfrm flipH="false" flipV="false" rot="0">
            <a:off x="10026138" y="13086"/>
            <a:ext cx="7900153" cy="3769782"/>
          </a:xfrm>
          <a:custGeom>
            <a:avLst/>
            <a:gdLst/>
            <a:ahLst/>
            <a:cxnLst/>
            <a:rect r="r" b="b" t="t" l="l"/>
            <a:pathLst>
              <a:path h="3769782" w="7900153">
                <a:moveTo>
                  <a:pt x="0" y="0"/>
                </a:moveTo>
                <a:lnTo>
                  <a:pt x="7900153" y="0"/>
                </a:lnTo>
                <a:lnTo>
                  <a:pt x="7900153" y="3769782"/>
                </a:lnTo>
                <a:lnTo>
                  <a:pt x="0" y="3769782"/>
                </a:lnTo>
                <a:lnTo>
                  <a:pt x="0" y="0"/>
                </a:lnTo>
                <a:close/>
              </a:path>
            </a:pathLst>
          </a:custGeom>
          <a:blipFill>
            <a:blip r:embed="rId4"/>
            <a:stretch>
              <a:fillRect l="0" t="0" r="0" b="0"/>
            </a:stretch>
          </a:blipFill>
          <a:ln cap="rnd">
            <a:noFill/>
            <a:prstDash val="solid"/>
            <a:round/>
          </a:ln>
        </p:spPr>
      </p:sp>
      <p:sp>
        <p:nvSpPr>
          <p:cNvPr name="AutoShape 5" id="5"/>
          <p:cNvSpPr/>
          <p:nvPr/>
        </p:nvSpPr>
        <p:spPr>
          <a:xfrm>
            <a:off x="6683610" y="1349143"/>
            <a:ext cx="3342528" cy="548834"/>
          </a:xfrm>
          <a:prstGeom prst="line">
            <a:avLst/>
          </a:prstGeom>
          <a:ln cap="flat" w="76200">
            <a:solidFill>
              <a:srgbClr val="000000"/>
            </a:solidFill>
            <a:prstDash val="solid"/>
            <a:headEnd type="oval" len="lg" w="lg"/>
            <a:tailEnd type="oval" len="lg" w="lg"/>
          </a:ln>
        </p:spPr>
      </p:sp>
      <p:sp>
        <p:nvSpPr>
          <p:cNvPr name="Freeform 6" id="6"/>
          <p:cNvSpPr/>
          <p:nvPr/>
        </p:nvSpPr>
        <p:spPr>
          <a:xfrm flipH="false" flipV="false" rot="0">
            <a:off x="41372" y="2843801"/>
            <a:ext cx="6614711" cy="6414499"/>
          </a:xfrm>
          <a:custGeom>
            <a:avLst/>
            <a:gdLst/>
            <a:ahLst/>
            <a:cxnLst/>
            <a:rect r="r" b="b" t="t" l="l"/>
            <a:pathLst>
              <a:path h="6414499" w="6614711">
                <a:moveTo>
                  <a:pt x="0" y="0"/>
                </a:moveTo>
                <a:lnTo>
                  <a:pt x="6614711" y="0"/>
                </a:lnTo>
                <a:lnTo>
                  <a:pt x="6614711" y="6414499"/>
                </a:lnTo>
                <a:lnTo>
                  <a:pt x="0" y="6414499"/>
                </a:lnTo>
                <a:lnTo>
                  <a:pt x="0" y="0"/>
                </a:lnTo>
                <a:close/>
              </a:path>
            </a:pathLst>
          </a:custGeom>
          <a:blipFill>
            <a:blip r:embed="rId5"/>
            <a:stretch>
              <a:fillRect l="0" t="0" r="0" b="0"/>
            </a:stretch>
          </a:blipFill>
        </p:spPr>
      </p:sp>
      <p:sp>
        <p:nvSpPr>
          <p:cNvPr name="TextBox 7" id="7"/>
          <p:cNvSpPr txBox="true"/>
          <p:nvPr/>
        </p:nvSpPr>
        <p:spPr>
          <a:xfrm rot="0">
            <a:off x="-2954756" y="3473066"/>
            <a:ext cx="24733482" cy="1704725"/>
          </a:xfrm>
          <a:prstGeom prst="rect">
            <a:avLst/>
          </a:prstGeom>
        </p:spPr>
        <p:txBody>
          <a:bodyPr anchor="t" rtlCol="false" tIns="0" lIns="0" bIns="0" rIns="0">
            <a:spAutoFit/>
          </a:bodyPr>
          <a:lstStyle/>
          <a:p>
            <a:pPr algn="ctr">
              <a:lnSpc>
                <a:spcPts val="13517"/>
              </a:lnSpc>
            </a:pPr>
            <a:r>
              <a:rPr lang="en-US" b="true" sz="10013">
                <a:solidFill>
                  <a:srgbClr val="111D44">
                    <a:alpha val="37647"/>
                  </a:srgbClr>
                </a:solidFill>
                <a:latin typeface="Arimo Bold"/>
                <a:ea typeface="Arimo Bold"/>
                <a:cs typeface="Arimo Bold"/>
                <a:sym typeface="Arimo Bold"/>
              </a:rPr>
              <a:t>HashLock mechanism</a:t>
            </a: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19</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7272524" y="914400"/>
            <a:ext cx="3161700" cy="1028700"/>
          </a:xfrm>
          <a:prstGeom prst="rect">
            <a:avLst/>
          </a:prstGeom>
        </p:spPr>
        <p:txBody>
          <a:bodyPr anchor="t" rtlCol="false" tIns="0" lIns="0" bIns="0" rIns="0">
            <a:spAutoFit/>
          </a:bodyPr>
          <a:lstStyle/>
          <a:p>
            <a:pPr algn="ctr">
              <a:lnSpc>
                <a:spcPts val="8100"/>
              </a:lnSpc>
            </a:pPr>
            <a:r>
              <a:rPr lang="en-US" b="true" sz="6000">
                <a:solidFill>
                  <a:srgbClr val="000000"/>
                </a:solidFill>
                <a:latin typeface="Arimo Bold"/>
                <a:ea typeface="Arimo Bold"/>
                <a:cs typeface="Arimo Bold"/>
                <a:sym typeface="Arimo Bold"/>
              </a:rPr>
              <a:t>Index</a:t>
            </a:r>
          </a:p>
        </p:txBody>
      </p:sp>
      <p:sp>
        <p:nvSpPr>
          <p:cNvPr name="TextBox 3" id="3"/>
          <p:cNvSpPr txBox="true"/>
          <p:nvPr/>
        </p:nvSpPr>
        <p:spPr>
          <a:xfrm rot="0">
            <a:off x="3141764" y="3096956"/>
            <a:ext cx="6283500" cy="617220"/>
          </a:xfrm>
          <a:prstGeom prst="rect">
            <a:avLst/>
          </a:prstGeom>
        </p:spPr>
        <p:txBody>
          <a:bodyPr anchor="t" rtlCol="false" tIns="0" lIns="0" bIns="0" rIns="0">
            <a:spAutoFit/>
          </a:bodyPr>
          <a:lstStyle/>
          <a:p>
            <a:pPr algn="l">
              <a:lnSpc>
                <a:spcPts val="4860"/>
              </a:lnSpc>
            </a:pPr>
            <a:r>
              <a:rPr lang="en-US" sz="3600">
                <a:solidFill>
                  <a:srgbClr val="000000"/>
                </a:solidFill>
                <a:latin typeface="Arimo"/>
                <a:ea typeface="Arimo"/>
                <a:cs typeface="Arimo"/>
                <a:sym typeface="Arimo"/>
              </a:rPr>
              <a:t>Project Introduction</a:t>
            </a:r>
          </a:p>
        </p:txBody>
      </p:sp>
      <p:sp>
        <p:nvSpPr>
          <p:cNvPr name="TextBox 4" id="4"/>
          <p:cNvSpPr txBox="true"/>
          <p:nvPr/>
        </p:nvSpPr>
        <p:spPr>
          <a:xfrm rot="0">
            <a:off x="1906064" y="2977615"/>
            <a:ext cx="1235700" cy="1139025"/>
          </a:xfrm>
          <a:prstGeom prst="rect">
            <a:avLst/>
          </a:prstGeom>
        </p:spPr>
        <p:txBody>
          <a:bodyPr anchor="t" rtlCol="false" tIns="0" lIns="0" bIns="0" rIns="0">
            <a:spAutoFit/>
          </a:bodyPr>
          <a:lstStyle/>
          <a:p>
            <a:pPr algn="l">
              <a:lnSpc>
                <a:spcPts val="6480"/>
              </a:lnSpc>
            </a:pPr>
            <a:r>
              <a:rPr lang="en-US" b="true" sz="4800">
                <a:solidFill>
                  <a:srgbClr val="000000"/>
                </a:solidFill>
                <a:latin typeface="Arimo Bold"/>
                <a:ea typeface="Arimo Bold"/>
                <a:cs typeface="Arimo Bold"/>
                <a:sym typeface="Arimo Bold"/>
              </a:rPr>
              <a:t>01</a:t>
            </a:r>
          </a:p>
        </p:txBody>
      </p:sp>
      <p:sp>
        <p:nvSpPr>
          <p:cNvPr name="TextBox 5" id="5"/>
          <p:cNvSpPr txBox="true"/>
          <p:nvPr/>
        </p:nvSpPr>
        <p:spPr>
          <a:xfrm rot="0">
            <a:off x="2978408" y="4398474"/>
            <a:ext cx="6283500" cy="617220"/>
          </a:xfrm>
          <a:prstGeom prst="rect">
            <a:avLst/>
          </a:prstGeom>
        </p:spPr>
        <p:txBody>
          <a:bodyPr anchor="t" rtlCol="false" tIns="0" lIns="0" bIns="0" rIns="0">
            <a:spAutoFit/>
          </a:bodyPr>
          <a:lstStyle/>
          <a:p>
            <a:pPr algn="l">
              <a:lnSpc>
                <a:spcPts val="4860"/>
              </a:lnSpc>
            </a:pPr>
            <a:r>
              <a:rPr lang="en-US" sz="3600">
                <a:solidFill>
                  <a:srgbClr val="000000"/>
                </a:solidFill>
                <a:latin typeface="Arimo"/>
                <a:ea typeface="Arimo"/>
                <a:cs typeface="Arimo"/>
                <a:sym typeface="Arimo"/>
              </a:rPr>
              <a:t> Development potential</a:t>
            </a:r>
          </a:p>
        </p:txBody>
      </p:sp>
      <p:sp>
        <p:nvSpPr>
          <p:cNvPr name="TextBox 6" id="6"/>
          <p:cNvSpPr txBox="true"/>
          <p:nvPr/>
        </p:nvSpPr>
        <p:spPr>
          <a:xfrm rot="0">
            <a:off x="1905892" y="4279109"/>
            <a:ext cx="1235700" cy="1139025"/>
          </a:xfrm>
          <a:prstGeom prst="rect">
            <a:avLst/>
          </a:prstGeom>
        </p:spPr>
        <p:txBody>
          <a:bodyPr anchor="t" rtlCol="false" tIns="0" lIns="0" bIns="0" rIns="0">
            <a:spAutoFit/>
          </a:bodyPr>
          <a:lstStyle/>
          <a:p>
            <a:pPr algn="l">
              <a:lnSpc>
                <a:spcPts val="6480"/>
              </a:lnSpc>
            </a:pPr>
            <a:r>
              <a:rPr lang="en-US" b="true" sz="4800">
                <a:solidFill>
                  <a:srgbClr val="000000"/>
                </a:solidFill>
                <a:latin typeface="Arimo Bold"/>
                <a:ea typeface="Arimo Bold"/>
                <a:cs typeface="Arimo Bold"/>
                <a:sym typeface="Arimo Bold"/>
              </a:rPr>
              <a:t>03</a:t>
            </a:r>
          </a:p>
        </p:txBody>
      </p:sp>
      <p:sp>
        <p:nvSpPr>
          <p:cNvPr name="TextBox 7" id="7"/>
          <p:cNvSpPr txBox="true"/>
          <p:nvPr/>
        </p:nvSpPr>
        <p:spPr>
          <a:xfrm rot="0">
            <a:off x="11766329" y="3096956"/>
            <a:ext cx="6283500" cy="617220"/>
          </a:xfrm>
          <a:prstGeom prst="rect">
            <a:avLst/>
          </a:prstGeom>
        </p:spPr>
        <p:txBody>
          <a:bodyPr anchor="t" rtlCol="false" tIns="0" lIns="0" bIns="0" rIns="0">
            <a:spAutoFit/>
          </a:bodyPr>
          <a:lstStyle/>
          <a:p>
            <a:pPr algn="l">
              <a:lnSpc>
                <a:spcPts val="4860"/>
              </a:lnSpc>
            </a:pPr>
            <a:r>
              <a:rPr lang="en-US" sz="3600">
                <a:solidFill>
                  <a:srgbClr val="000000"/>
                </a:solidFill>
                <a:latin typeface="Arimo"/>
                <a:ea typeface="Arimo"/>
                <a:cs typeface="Arimo"/>
                <a:sym typeface="Arimo"/>
              </a:rPr>
              <a:t>Current market issues</a:t>
            </a:r>
          </a:p>
        </p:txBody>
      </p:sp>
      <p:sp>
        <p:nvSpPr>
          <p:cNvPr name="TextBox 8" id="8"/>
          <p:cNvSpPr txBox="true"/>
          <p:nvPr/>
        </p:nvSpPr>
        <p:spPr>
          <a:xfrm rot="0">
            <a:off x="10260604" y="2988763"/>
            <a:ext cx="1235700" cy="1139025"/>
          </a:xfrm>
          <a:prstGeom prst="rect">
            <a:avLst/>
          </a:prstGeom>
        </p:spPr>
        <p:txBody>
          <a:bodyPr anchor="t" rtlCol="false" tIns="0" lIns="0" bIns="0" rIns="0">
            <a:spAutoFit/>
          </a:bodyPr>
          <a:lstStyle/>
          <a:p>
            <a:pPr algn="l">
              <a:lnSpc>
                <a:spcPts val="6480"/>
              </a:lnSpc>
            </a:pPr>
            <a:r>
              <a:rPr lang="en-US" b="true" sz="4800">
                <a:solidFill>
                  <a:srgbClr val="000000"/>
                </a:solidFill>
                <a:latin typeface="Arimo Bold"/>
                <a:ea typeface="Arimo Bold"/>
                <a:cs typeface="Arimo Bold"/>
                <a:sym typeface="Arimo Bold"/>
              </a:rPr>
              <a:t>02</a:t>
            </a:r>
          </a:p>
        </p:txBody>
      </p:sp>
      <p:sp>
        <p:nvSpPr>
          <p:cNvPr name="TextBox 9" id="9"/>
          <p:cNvSpPr txBox="true"/>
          <p:nvPr/>
        </p:nvSpPr>
        <p:spPr>
          <a:xfrm rot="0">
            <a:off x="3135862" y="5749870"/>
            <a:ext cx="6571983" cy="617220"/>
          </a:xfrm>
          <a:prstGeom prst="rect">
            <a:avLst/>
          </a:prstGeom>
        </p:spPr>
        <p:txBody>
          <a:bodyPr anchor="t" rtlCol="false" tIns="0" lIns="0" bIns="0" rIns="0">
            <a:spAutoFit/>
          </a:bodyPr>
          <a:lstStyle/>
          <a:p>
            <a:pPr algn="l">
              <a:lnSpc>
                <a:spcPts val="4860"/>
              </a:lnSpc>
            </a:pPr>
            <a:r>
              <a:rPr lang="en-US" sz="3600">
                <a:solidFill>
                  <a:srgbClr val="000000"/>
                </a:solidFill>
                <a:latin typeface="Arimo"/>
                <a:ea typeface="Arimo"/>
                <a:cs typeface="Arimo"/>
                <a:sym typeface="Arimo"/>
              </a:rPr>
              <a:t>Privacy and Security Protection</a:t>
            </a:r>
          </a:p>
        </p:txBody>
      </p:sp>
      <p:sp>
        <p:nvSpPr>
          <p:cNvPr name="TextBox 10" id="10"/>
          <p:cNvSpPr txBox="true"/>
          <p:nvPr/>
        </p:nvSpPr>
        <p:spPr>
          <a:xfrm rot="0">
            <a:off x="1905924" y="5641655"/>
            <a:ext cx="1235700" cy="1139025"/>
          </a:xfrm>
          <a:prstGeom prst="rect">
            <a:avLst/>
          </a:prstGeom>
        </p:spPr>
        <p:txBody>
          <a:bodyPr anchor="t" rtlCol="false" tIns="0" lIns="0" bIns="0" rIns="0">
            <a:spAutoFit/>
          </a:bodyPr>
          <a:lstStyle/>
          <a:p>
            <a:pPr algn="l">
              <a:lnSpc>
                <a:spcPts val="6480"/>
              </a:lnSpc>
            </a:pPr>
            <a:r>
              <a:rPr lang="en-US" b="true" sz="4800">
                <a:solidFill>
                  <a:srgbClr val="000000"/>
                </a:solidFill>
                <a:latin typeface="Arimo Bold"/>
                <a:ea typeface="Arimo Bold"/>
                <a:cs typeface="Arimo Bold"/>
                <a:sym typeface="Arimo Bold"/>
              </a:rPr>
              <a:t>05</a:t>
            </a:r>
          </a:p>
        </p:txBody>
      </p:sp>
      <p:sp>
        <p:nvSpPr>
          <p:cNvPr name="TextBox 11" id="11"/>
          <p:cNvSpPr txBox="true"/>
          <p:nvPr/>
        </p:nvSpPr>
        <p:spPr>
          <a:xfrm rot="0">
            <a:off x="11766329" y="4398474"/>
            <a:ext cx="6283500" cy="617220"/>
          </a:xfrm>
          <a:prstGeom prst="rect">
            <a:avLst/>
          </a:prstGeom>
        </p:spPr>
        <p:txBody>
          <a:bodyPr anchor="t" rtlCol="false" tIns="0" lIns="0" bIns="0" rIns="0">
            <a:spAutoFit/>
          </a:bodyPr>
          <a:lstStyle/>
          <a:p>
            <a:pPr algn="l">
              <a:lnSpc>
                <a:spcPts val="4860"/>
              </a:lnSpc>
            </a:pPr>
            <a:r>
              <a:rPr lang="en-US" sz="3600">
                <a:solidFill>
                  <a:srgbClr val="000000"/>
                </a:solidFill>
                <a:latin typeface="Arimo"/>
                <a:ea typeface="Arimo"/>
                <a:cs typeface="Arimo"/>
                <a:sym typeface="Arimo"/>
              </a:rPr>
              <a:t>Technical Architecture</a:t>
            </a:r>
          </a:p>
        </p:txBody>
      </p:sp>
      <p:sp>
        <p:nvSpPr>
          <p:cNvPr name="TextBox 12" id="12"/>
          <p:cNvSpPr txBox="true"/>
          <p:nvPr/>
        </p:nvSpPr>
        <p:spPr>
          <a:xfrm rot="0">
            <a:off x="10260606" y="4315209"/>
            <a:ext cx="1235700" cy="1139025"/>
          </a:xfrm>
          <a:prstGeom prst="rect">
            <a:avLst/>
          </a:prstGeom>
        </p:spPr>
        <p:txBody>
          <a:bodyPr anchor="t" rtlCol="false" tIns="0" lIns="0" bIns="0" rIns="0">
            <a:spAutoFit/>
          </a:bodyPr>
          <a:lstStyle/>
          <a:p>
            <a:pPr algn="l">
              <a:lnSpc>
                <a:spcPts val="6480"/>
              </a:lnSpc>
            </a:pPr>
            <a:r>
              <a:rPr lang="en-US" b="true" sz="4800">
                <a:solidFill>
                  <a:srgbClr val="000000"/>
                </a:solidFill>
                <a:latin typeface="Arimo Bold"/>
                <a:ea typeface="Arimo Bold"/>
                <a:cs typeface="Arimo Bold"/>
                <a:sym typeface="Arimo Bold"/>
              </a:rPr>
              <a:t>04</a:t>
            </a:r>
          </a:p>
        </p:txBody>
      </p:sp>
      <p:sp>
        <p:nvSpPr>
          <p:cNvPr name="TextBox 13" id="13"/>
          <p:cNvSpPr txBox="true"/>
          <p:nvPr/>
        </p:nvSpPr>
        <p:spPr>
          <a:xfrm rot="0">
            <a:off x="3141764" y="7105151"/>
            <a:ext cx="6283500" cy="617220"/>
          </a:xfrm>
          <a:prstGeom prst="rect">
            <a:avLst/>
          </a:prstGeom>
        </p:spPr>
        <p:txBody>
          <a:bodyPr anchor="t" rtlCol="false" tIns="0" lIns="0" bIns="0" rIns="0">
            <a:spAutoFit/>
          </a:bodyPr>
          <a:lstStyle/>
          <a:p>
            <a:pPr algn="l">
              <a:lnSpc>
                <a:spcPts val="4860"/>
              </a:lnSpc>
            </a:pPr>
            <a:r>
              <a:rPr lang="en-US" sz="3600">
                <a:solidFill>
                  <a:srgbClr val="000000"/>
                </a:solidFill>
                <a:latin typeface="Arimo"/>
                <a:ea typeface="Arimo"/>
                <a:cs typeface="Arimo"/>
                <a:sym typeface="Arimo"/>
              </a:rPr>
              <a:t>About Us</a:t>
            </a:r>
          </a:p>
        </p:txBody>
      </p:sp>
      <p:sp>
        <p:nvSpPr>
          <p:cNvPr name="TextBox 14" id="14"/>
          <p:cNvSpPr txBox="true"/>
          <p:nvPr/>
        </p:nvSpPr>
        <p:spPr>
          <a:xfrm rot="0">
            <a:off x="1905916" y="7004225"/>
            <a:ext cx="1235700" cy="1139025"/>
          </a:xfrm>
          <a:prstGeom prst="rect">
            <a:avLst/>
          </a:prstGeom>
        </p:spPr>
        <p:txBody>
          <a:bodyPr anchor="t" rtlCol="false" tIns="0" lIns="0" bIns="0" rIns="0">
            <a:spAutoFit/>
          </a:bodyPr>
          <a:lstStyle/>
          <a:p>
            <a:pPr algn="l">
              <a:lnSpc>
                <a:spcPts val="6480"/>
              </a:lnSpc>
            </a:pPr>
            <a:r>
              <a:rPr lang="en-US" b="true" sz="4800">
                <a:solidFill>
                  <a:srgbClr val="000000"/>
                </a:solidFill>
                <a:latin typeface="Arimo Bold"/>
                <a:ea typeface="Arimo Bold"/>
                <a:cs typeface="Arimo Bold"/>
                <a:sym typeface="Arimo Bold"/>
              </a:rPr>
              <a:t>07</a:t>
            </a:r>
          </a:p>
        </p:txBody>
      </p:sp>
      <p:sp>
        <p:nvSpPr>
          <p:cNvPr name="TextBox 15" id="15"/>
          <p:cNvSpPr txBox="true"/>
          <p:nvPr/>
        </p:nvSpPr>
        <p:spPr>
          <a:xfrm rot="0">
            <a:off x="11766329" y="5749870"/>
            <a:ext cx="6283500" cy="617220"/>
          </a:xfrm>
          <a:prstGeom prst="rect">
            <a:avLst/>
          </a:prstGeom>
        </p:spPr>
        <p:txBody>
          <a:bodyPr anchor="t" rtlCol="false" tIns="0" lIns="0" bIns="0" rIns="0">
            <a:spAutoFit/>
          </a:bodyPr>
          <a:lstStyle/>
          <a:p>
            <a:pPr algn="l">
              <a:lnSpc>
                <a:spcPts val="4860"/>
              </a:lnSpc>
            </a:pPr>
            <a:r>
              <a:rPr lang="en-US" sz="3600">
                <a:solidFill>
                  <a:srgbClr val="000000"/>
                </a:solidFill>
                <a:latin typeface="Arimo"/>
                <a:ea typeface="Arimo"/>
                <a:cs typeface="Arimo"/>
                <a:sym typeface="Arimo"/>
              </a:rPr>
              <a:t>Future Plans</a:t>
            </a:r>
            <a:r>
              <a:rPr lang="en-US" sz="3600">
                <a:solidFill>
                  <a:srgbClr val="000000"/>
                </a:solidFill>
                <a:latin typeface="Arimo"/>
                <a:ea typeface="Arimo"/>
                <a:cs typeface="Arimo"/>
                <a:sym typeface="Arimo"/>
              </a:rPr>
              <a:t> </a:t>
            </a:r>
          </a:p>
        </p:txBody>
      </p:sp>
      <p:sp>
        <p:nvSpPr>
          <p:cNvPr name="TextBox 16" id="16"/>
          <p:cNvSpPr txBox="true"/>
          <p:nvPr/>
        </p:nvSpPr>
        <p:spPr>
          <a:xfrm rot="0">
            <a:off x="10260606" y="5641655"/>
            <a:ext cx="1235700" cy="1139025"/>
          </a:xfrm>
          <a:prstGeom prst="rect">
            <a:avLst/>
          </a:prstGeom>
        </p:spPr>
        <p:txBody>
          <a:bodyPr anchor="t" rtlCol="false" tIns="0" lIns="0" bIns="0" rIns="0">
            <a:spAutoFit/>
          </a:bodyPr>
          <a:lstStyle/>
          <a:p>
            <a:pPr algn="l">
              <a:lnSpc>
                <a:spcPts val="6480"/>
              </a:lnSpc>
            </a:pPr>
            <a:r>
              <a:rPr lang="en-US" b="true" sz="4800">
                <a:solidFill>
                  <a:srgbClr val="000000"/>
                </a:solidFill>
                <a:latin typeface="Arimo Bold"/>
                <a:ea typeface="Arimo Bold"/>
                <a:cs typeface="Arimo Bold"/>
                <a:sym typeface="Arimo Bold"/>
              </a:rPr>
              <a:t>06</a:t>
            </a:r>
          </a:p>
        </p:txBody>
      </p:sp>
      <p:sp>
        <p:nvSpPr>
          <p:cNvPr name="TextBox 17" id="1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0671" y="4011916"/>
            <a:ext cx="13492807" cy="6275084"/>
          </a:xfrm>
          <a:custGeom>
            <a:avLst/>
            <a:gdLst/>
            <a:ahLst/>
            <a:cxnLst/>
            <a:rect r="r" b="b" t="t" l="l"/>
            <a:pathLst>
              <a:path h="6275084" w="13492807">
                <a:moveTo>
                  <a:pt x="0" y="0"/>
                </a:moveTo>
                <a:lnTo>
                  <a:pt x="13492807" y="0"/>
                </a:lnTo>
                <a:lnTo>
                  <a:pt x="13492807" y="6275084"/>
                </a:lnTo>
                <a:lnTo>
                  <a:pt x="0" y="6275084"/>
                </a:lnTo>
                <a:lnTo>
                  <a:pt x="0" y="0"/>
                </a:lnTo>
                <a:close/>
              </a:path>
            </a:pathLst>
          </a:custGeom>
          <a:blipFill>
            <a:blip r:embed="rId2"/>
            <a:stretch>
              <a:fillRect l="0" t="0" r="0" b="0"/>
            </a:stretch>
          </a:blipFill>
          <a:ln w="38100" cap="sq">
            <a:solidFill>
              <a:srgbClr val="000000"/>
            </a:solidFill>
            <a:prstDash val="solid"/>
            <a:miter/>
          </a:ln>
        </p:spPr>
      </p:sp>
      <p:sp>
        <p:nvSpPr>
          <p:cNvPr name="Freeform 3" id="3"/>
          <p:cNvSpPr/>
          <p:nvPr/>
        </p:nvSpPr>
        <p:spPr>
          <a:xfrm flipH="false" flipV="false" rot="0">
            <a:off x="13078620" y="-2529"/>
            <a:ext cx="5228262" cy="5497330"/>
          </a:xfrm>
          <a:custGeom>
            <a:avLst/>
            <a:gdLst/>
            <a:ahLst/>
            <a:cxnLst/>
            <a:rect r="r" b="b" t="t" l="l"/>
            <a:pathLst>
              <a:path h="5497330" w="5228262">
                <a:moveTo>
                  <a:pt x="0" y="0"/>
                </a:moveTo>
                <a:lnTo>
                  <a:pt x="5228261" y="0"/>
                </a:lnTo>
                <a:lnTo>
                  <a:pt x="5228261" y="5497330"/>
                </a:lnTo>
                <a:lnTo>
                  <a:pt x="0" y="5497330"/>
                </a:lnTo>
                <a:lnTo>
                  <a:pt x="0" y="0"/>
                </a:lnTo>
                <a:close/>
              </a:path>
            </a:pathLst>
          </a:custGeom>
          <a:blipFill>
            <a:blip r:embed="rId3"/>
            <a:stretch>
              <a:fillRect l="0" t="0" r="0" b="0"/>
            </a:stretch>
          </a:blipFill>
        </p:spPr>
      </p:sp>
      <p:sp>
        <p:nvSpPr>
          <p:cNvPr name="Freeform 4" id="4"/>
          <p:cNvSpPr/>
          <p:nvPr/>
        </p:nvSpPr>
        <p:spPr>
          <a:xfrm flipH="false" flipV="false" rot="0">
            <a:off x="790671" y="0"/>
            <a:ext cx="11655228" cy="937073"/>
          </a:xfrm>
          <a:custGeom>
            <a:avLst/>
            <a:gdLst/>
            <a:ahLst/>
            <a:cxnLst/>
            <a:rect r="r" b="b" t="t" l="l"/>
            <a:pathLst>
              <a:path h="937073" w="11655228">
                <a:moveTo>
                  <a:pt x="0" y="0"/>
                </a:moveTo>
                <a:lnTo>
                  <a:pt x="11655228" y="0"/>
                </a:lnTo>
                <a:lnTo>
                  <a:pt x="11655228" y="937073"/>
                </a:lnTo>
                <a:lnTo>
                  <a:pt x="0" y="937073"/>
                </a:lnTo>
                <a:lnTo>
                  <a:pt x="0" y="0"/>
                </a:lnTo>
                <a:close/>
              </a:path>
            </a:pathLst>
          </a:custGeom>
          <a:blipFill>
            <a:blip r:embed="rId4"/>
            <a:stretch>
              <a:fillRect l="0" t="0" r="0" b="0"/>
            </a:stretch>
          </a:blipFill>
        </p:spPr>
      </p:sp>
      <p:sp>
        <p:nvSpPr>
          <p:cNvPr name="Freeform 5" id="5"/>
          <p:cNvSpPr/>
          <p:nvPr/>
        </p:nvSpPr>
        <p:spPr>
          <a:xfrm flipH="false" flipV="false" rot="0">
            <a:off x="7145341" y="678345"/>
            <a:ext cx="5188853" cy="5151478"/>
          </a:xfrm>
          <a:custGeom>
            <a:avLst/>
            <a:gdLst/>
            <a:ahLst/>
            <a:cxnLst/>
            <a:rect r="r" b="b" t="t" l="l"/>
            <a:pathLst>
              <a:path h="5151478" w="5188853">
                <a:moveTo>
                  <a:pt x="0" y="0"/>
                </a:moveTo>
                <a:lnTo>
                  <a:pt x="5188852" y="0"/>
                </a:lnTo>
                <a:lnTo>
                  <a:pt x="5188852" y="5151478"/>
                </a:lnTo>
                <a:lnTo>
                  <a:pt x="0" y="5151478"/>
                </a:lnTo>
                <a:lnTo>
                  <a:pt x="0" y="0"/>
                </a:lnTo>
                <a:close/>
              </a:path>
            </a:pathLst>
          </a:custGeom>
          <a:blipFill>
            <a:blip r:embed="rId5"/>
            <a:stretch>
              <a:fillRect l="0" t="0" r="0" b="0"/>
            </a:stretch>
          </a:blipFill>
        </p:spPr>
      </p:sp>
      <p:sp>
        <p:nvSpPr>
          <p:cNvPr name="TextBox 6" id="6"/>
          <p:cNvSpPr txBox="true"/>
          <p:nvPr/>
        </p:nvSpPr>
        <p:spPr>
          <a:xfrm rot="5400000">
            <a:off x="-4646972" y="4646972"/>
            <a:ext cx="10287000" cy="993056"/>
          </a:xfrm>
          <a:prstGeom prst="rect">
            <a:avLst/>
          </a:prstGeom>
        </p:spPr>
        <p:txBody>
          <a:bodyPr anchor="t" rtlCol="false" tIns="0" lIns="0" bIns="0" rIns="0">
            <a:spAutoFit/>
          </a:bodyPr>
          <a:lstStyle/>
          <a:p>
            <a:pPr algn="ctr">
              <a:lnSpc>
                <a:spcPts val="8186"/>
              </a:lnSpc>
              <a:spcBef>
                <a:spcPct val="0"/>
              </a:spcBef>
            </a:pPr>
            <a:r>
              <a:rPr lang="en-US" sz="5847">
                <a:solidFill>
                  <a:srgbClr val="111D44">
                    <a:alpha val="37647"/>
                  </a:srgbClr>
                </a:solidFill>
                <a:latin typeface="字由点字典黑"/>
                <a:ea typeface="字由点字典黑"/>
                <a:cs typeface="字由点字典黑"/>
                <a:sym typeface="字由点字典黑"/>
              </a:rPr>
              <a:t>ZK Homomorphic Encryption</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20</a:t>
            </a:r>
          </a:p>
        </p:txBody>
      </p:sp>
      <p:sp>
        <p:nvSpPr>
          <p:cNvPr name="TextBox 8" id="8"/>
          <p:cNvSpPr txBox="true"/>
          <p:nvPr/>
        </p:nvSpPr>
        <p:spPr>
          <a:xfrm rot="0">
            <a:off x="1737671" y="1618420"/>
            <a:ext cx="3833842" cy="554964"/>
          </a:xfrm>
          <a:prstGeom prst="rect">
            <a:avLst/>
          </a:prstGeom>
        </p:spPr>
        <p:txBody>
          <a:bodyPr anchor="t" rtlCol="false" tIns="0" lIns="0" bIns="0" rIns="0">
            <a:spAutoFit/>
          </a:bodyPr>
          <a:lstStyle/>
          <a:p>
            <a:pPr algn="ctr">
              <a:lnSpc>
                <a:spcPts val="4061"/>
              </a:lnSpc>
              <a:spcBef>
                <a:spcPct val="0"/>
              </a:spcBef>
            </a:pPr>
            <a:r>
              <a:rPr lang="en-US" b="true" sz="2901" i="true">
                <a:solidFill>
                  <a:srgbClr val="000000"/>
                </a:solidFill>
                <a:latin typeface="Arial Bold Italics"/>
                <a:ea typeface="Arial Bold Italics"/>
                <a:cs typeface="Arial Bold Italics"/>
                <a:sym typeface="Arial Bold Italics"/>
              </a:rPr>
              <a:t>Architecture Diagram</a:t>
            </a:r>
          </a:p>
        </p:txBody>
      </p:sp>
      <p:sp>
        <p:nvSpPr>
          <p:cNvPr name="AutoShape 9" id="9"/>
          <p:cNvSpPr/>
          <p:nvPr/>
        </p:nvSpPr>
        <p:spPr>
          <a:xfrm>
            <a:off x="3654592" y="2173384"/>
            <a:ext cx="3490749" cy="1080700"/>
          </a:xfrm>
          <a:prstGeom prst="line">
            <a:avLst/>
          </a:prstGeom>
          <a:ln cap="flat" w="38100">
            <a:solidFill>
              <a:srgbClr val="000000"/>
            </a:solidFill>
            <a:prstDash val="solid"/>
            <a:headEnd type="none" len="sm" w="sm"/>
            <a:tailEnd type="arrow" len="sm" w="med"/>
          </a:ln>
        </p:spPr>
      </p:sp>
      <p:sp>
        <p:nvSpPr>
          <p:cNvPr name="AutoShape 10" id="10"/>
          <p:cNvSpPr/>
          <p:nvPr/>
        </p:nvSpPr>
        <p:spPr>
          <a:xfrm flipH="true" flipV="true">
            <a:off x="15692750" y="5494801"/>
            <a:ext cx="616604" cy="1960973"/>
          </a:xfrm>
          <a:prstGeom prst="line">
            <a:avLst/>
          </a:prstGeom>
          <a:ln cap="flat" w="38100">
            <a:solidFill>
              <a:srgbClr val="000000"/>
            </a:solidFill>
            <a:prstDash val="solid"/>
            <a:headEnd type="none" len="sm" w="sm"/>
            <a:tailEnd type="arrow" len="sm" w="med"/>
          </a:ln>
        </p:spPr>
      </p:sp>
      <p:sp>
        <p:nvSpPr>
          <p:cNvPr name="TextBox 11" id="11"/>
          <p:cNvSpPr txBox="true"/>
          <p:nvPr/>
        </p:nvSpPr>
        <p:spPr>
          <a:xfrm rot="0">
            <a:off x="15200906" y="7341474"/>
            <a:ext cx="2216896" cy="561976"/>
          </a:xfrm>
          <a:prstGeom prst="rect">
            <a:avLst/>
          </a:prstGeom>
        </p:spPr>
        <p:txBody>
          <a:bodyPr anchor="t" rtlCol="false" tIns="0" lIns="0" bIns="0" rIns="0">
            <a:spAutoFit/>
          </a:bodyPr>
          <a:lstStyle/>
          <a:p>
            <a:pPr algn="ctr">
              <a:lnSpc>
                <a:spcPts val="4199"/>
              </a:lnSpc>
              <a:spcBef>
                <a:spcPct val="0"/>
              </a:spcBef>
            </a:pPr>
            <a:r>
              <a:rPr lang="en-US" b="true" sz="2999" i="true">
                <a:solidFill>
                  <a:srgbClr val="000000"/>
                </a:solidFill>
                <a:latin typeface="Arial Bold Italics"/>
                <a:ea typeface="Arial Bold Italics"/>
                <a:cs typeface="Arial Bold Italics"/>
                <a:sym typeface="Arial Bold Italics"/>
              </a:rPr>
              <a:t>Code Block</a:t>
            </a:r>
          </a:p>
        </p:txBody>
      </p:sp>
    </p:spTree>
  </p:cSld>
  <p:clrMapOvr>
    <a:masterClrMapping/>
  </p:clrMapOvr>
</p:sld>
</file>

<file path=ppt/slides/slide2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8127824" y="2107572"/>
            <a:ext cx="1979554" cy="1409700"/>
          </a:xfrm>
          <a:prstGeom prst="rect">
            <a:avLst/>
          </a:prstGeom>
        </p:spPr>
        <p:txBody>
          <a:bodyPr anchor="t" rtlCol="false" tIns="0" lIns="0" bIns="0" rIns="0">
            <a:spAutoFit/>
          </a:bodyPr>
          <a:lstStyle/>
          <a:p>
            <a:pPr algn="ctr">
              <a:lnSpc>
                <a:spcPts val="10800"/>
              </a:lnSpc>
            </a:pPr>
            <a:r>
              <a:rPr lang="en-US" b="true" sz="9000">
                <a:solidFill>
                  <a:srgbClr val="000000"/>
                </a:solidFill>
                <a:latin typeface="Arimo Bold"/>
                <a:ea typeface="Arimo Bold"/>
                <a:cs typeface="Arimo Bold"/>
                <a:sym typeface="Arimo Bold"/>
              </a:rPr>
              <a:t>06</a:t>
            </a:r>
          </a:p>
        </p:txBody>
      </p:sp>
      <p:sp>
        <p:nvSpPr>
          <p:cNvPr name="TextBox 3" id="3"/>
          <p:cNvSpPr txBox="true"/>
          <p:nvPr/>
        </p:nvSpPr>
        <p:spPr>
          <a:xfrm rot="0">
            <a:off x="885654" y="4392930"/>
            <a:ext cx="16495212" cy="1028700"/>
          </a:xfrm>
          <a:prstGeom prst="rect">
            <a:avLst/>
          </a:prstGeom>
        </p:spPr>
        <p:txBody>
          <a:bodyPr anchor="t" rtlCol="false" tIns="0" lIns="0" bIns="0" rIns="0">
            <a:spAutoFit/>
          </a:bodyPr>
          <a:lstStyle/>
          <a:p>
            <a:pPr algn="ctr">
              <a:lnSpc>
                <a:spcPts val="8100"/>
              </a:lnSpc>
            </a:pPr>
            <a:r>
              <a:rPr lang="en-US" b="true" sz="6000">
                <a:solidFill>
                  <a:srgbClr val="000000"/>
                </a:solidFill>
                <a:latin typeface="Arimo Bold"/>
                <a:ea typeface="Arimo Bold"/>
                <a:cs typeface="Arimo Bold"/>
                <a:sym typeface="Arimo Bold"/>
              </a:rPr>
              <a:t>Future plans</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21</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64122" y="5944074"/>
            <a:ext cx="2377752" cy="4342926"/>
          </a:xfrm>
          <a:custGeom>
            <a:avLst/>
            <a:gdLst/>
            <a:ahLst/>
            <a:cxnLst/>
            <a:rect r="r" b="b" t="t" l="l"/>
            <a:pathLst>
              <a:path h="4342926" w="2377752">
                <a:moveTo>
                  <a:pt x="0" y="0"/>
                </a:moveTo>
                <a:lnTo>
                  <a:pt x="2377753" y="0"/>
                </a:lnTo>
                <a:lnTo>
                  <a:pt x="2377753" y="4342926"/>
                </a:lnTo>
                <a:lnTo>
                  <a:pt x="0" y="43429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340486" y="1382523"/>
            <a:ext cx="2770638" cy="5130810"/>
          </a:xfrm>
          <a:custGeom>
            <a:avLst/>
            <a:gdLst/>
            <a:ahLst/>
            <a:cxnLst/>
            <a:rect r="r" b="b" t="t" l="l"/>
            <a:pathLst>
              <a:path h="5130810" w="2770638">
                <a:moveTo>
                  <a:pt x="0" y="0"/>
                </a:moveTo>
                <a:lnTo>
                  <a:pt x="2770638" y="0"/>
                </a:lnTo>
                <a:lnTo>
                  <a:pt x="2770638" y="5130810"/>
                </a:lnTo>
                <a:lnTo>
                  <a:pt x="0" y="5130810"/>
                </a:lnTo>
                <a:lnTo>
                  <a:pt x="0" y="0"/>
                </a:lnTo>
                <a:close/>
              </a:path>
            </a:pathLst>
          </a:custGeom>
          <a:blipFill>
            <a:blip r:embed="rId4"/>
            <a:stretch>
              <a:fillRect l="0" t="0" r="0" b="0"/>
            </a:stretch>
          </a:blipFill>
        </p:spPr>
      </p:sp>
      <p:sp>
        <p:nvSpPr>
          <p:cNvPr name="Freeform 4" id="4"/>
          <p:cNvSpPr/>
          <p:nvPr/>
        </p:nvSpPr>
        <p:spPr>
          <a:xfrm flipH="false" flipV="false" rot="0">
            <a:off x="15734460" y="1195820"/>
            <a:ext cx="1409093" cy="1320292"/>
          </a:xfrm>
          <a:custGeom>
            <a:avLst/>
            <a:gdLst/>
            <a:ahLst/>
            <a:cxnLst/>
            <a:rect r="r" b="b" t="t" l="l"/>
            <a:pathLst>
              <a:path h="1320292" w="1409093">
                <a:moveTo>
                  <a:pt x="0" y="0"/>
                </a:moveTo>
                <a:lnTo>
                  <a:pt x="1409093" y="0"/>
                </a:lnTo>
                <a:lnTo>
                  <a:pt x="1409093" y="1320292"/>
                </a:lnTo>
                <a:lnTo>
                  <a:pt x="0" y="13202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true" rot="10727818">
            <a:off x="11704207" y="8142098"/>
            <a:ext cx="2015377" cy="1106625"/>
          </a:xfrm>
          <a:custGeom>
            <a:avLst/>
            <a:gdLst/>
            <a:ahLst/>
            <a:cxnLst/>
            <a:rect r="r" b="b" t="t" l="l"/>
            <a:pathLst>
              <a:path h="1106625" w="2015377">
                <a:moveTo>
                  <a:pt x="0" y="1106625"/>
                </a:moveTo>
                <a:lnTo>
                  <a:pt x="2015376" y="1106625"/>
                </a:lnTo>
                <a:lnTo>
                  <a:pt x="2015376" y="0"/>
                </a:lnTo>
                <a:lnTo>
                  <a:pt x="0" y="0"/>
                </a:lnTo>
                <a:lnTo>
                  <a:pt x="0" y="1106625"/>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5940602" y="1148195"/>
            <a:ext cx="5176609" cy="6994483"/>
          </a:xfrm>
          <a:prstGeom prst="rect">
            <a:avLst/>
          </a:prstGeom>
        </p:spPr>
        <p:txBody>
          <a:bodyPr anchor="t" rtlCol="false" tIns="0" lIns="0" bIns="0" rIns="0">
            <a:spAutoFit/>
          </a:bodyPr>
          <a:lstStyle/>
          <a:p>
            <a:pPr algn="l">
              <a:lnSpc>
                <a:spcPts val="3502"/>
              </a:lnSpc>
            </a:pPr>
            <a:r>
              <a:rPr lang="en-US" sz="2501">
                <a:solidFill>
                  <a:srgbClr val="000000"/>
                </a:solidFill>
                <a:latin typeface="字由点字典黑"/>
                <a:ea typeface="字由点字典黑"/>
                <a:cs typeface="字由点字典黑"/>
                <a:sym typeface="字由点字典黑"/>
              </a:rPr>
              <a:t>    We will adopt a mobile-first design to ensure that the application is mobile-centric, optimize the user interface and interaction, and provide a high-quality experience.</a:t>
            </a:r>
          </a:p>
          <a:p>
            <a:pPr algn="l">
              <a:lnSpc>
                <a:spcPts val="3502"/>
              </a:lnSpc>
            </a:pPr>
            <a:r>
              <a:rPr lang="en-US" sz="2501">
                <a:solidFill>
                  <a:srgbClr val="000000"/>
                </a:solidFill>
                <a:latin typeface="字由点字典黑"/>
                <a:ea typeface="字由点字典黑"/>
                <a:cs typeface="字由点字典黑"/>
                <a:sym typeface="字由点字典黑"/>
              </a:rPr>
              <a:t>At the same time, we will implement real-time transactions, price updates and notifications through mobile applications, understand the status of points, and let users keep abreast of market trends.</a:t>
            </a:r>
          </a:p>
          <a:p>
            <a:pPr algn="l">
              <a:lnSpc>
                <a:spcPts val="3502"/>
              </a:lnSpc>
              <a:spcBef>
                <a:spcPct val="0"/>
              </a:spcBef>
            </a:pPr>
            <a:r>
              <a:rPr lang="en-US" sz="2501">
                <a:solidFill>
                  <a:srgbClr val="000000"/>
                </a:solidFill>
                <a:latin typeface="字由点字典黑"/>
                <a:ea typeface="字由点字典黑"/>
                <a:cs typeface="字由点字典黑"/>
                <a:sym typeface="字由点字典黑"/>
              </a:rPr>
              <a:t>And connect to telegram as a miniWeb so that all users can use it easily!</a:t>
            </a:r>
          </a:p>
        </p:txBody>
      </p:sp>
      <p:sp>
        <p:nvSpPr>
          <p:cNvPr name="Freeform 7" id="7"/>
          <p:cNvSpPr/>
          <p:nvPr/>
        </p:nvSpPr>
        <p:spPr>
          <a:xfrm flipH="false" flipV="false" rot="-132665">
            <a:off x="11402276" y="1747549"/>
            <a:ext cx="2371859" cy="2155427"/>
          </a:xfrm>
          <a:custGeom>
            <a:avLst/>
            <a:gdLst/>
            <a:ahLst/>
            <a:cxnLst/>
            <a:rect r="r" b="b" t="t" l="l"/>
            <a:pathLst>
              <a:path h="2155427" w="2371859">
                <a:moveTo>
                  <a:pt x="0" y="0"/>
                </a:moveTo>
                <a:lnTo>
                  <a:pt x="2371858" y="0"/>
                </a:lnTo>
                <a:lnTo>
                  <a:pt x="2371858" y="2155427"/>
                </a:lnTo>
                <a:lnTo>
                  <a:pt x="0" y="215542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4767096" y="4606300"/>
            <a:ext cx="2492204" cy="1878499"/>
          </a:xfrm>
          <a:custGeom>
            <a:avLst/>
            <a:gdLst/>
            <a:ahLst/>
            <a:cxnLst/>
            <a:rect r="r" b="b" t="t" l="l"/>
            <a:pathLst>
              <a:path h="1878499" w="2492204">
                <a:moveTo>
                  <a:pt x="0" y="0"/>
                </a:moveTo>
                <a:lnTo>
                  <a:pt x="2492204" y="0"/>
                </a:lnTo>
                <a:lnTo>
                  <a:pt x="2492204" y="1878499"/>
                </a:lnTo>
                <a:lnTo>
                  <a:pt x="0" y="187849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2546522" y="2054870"/>
            <a:ext cx="2318564" cy="3889204"/>
          </a:xfrm>
          <a:custGeom>
            <a:avLst/>
            <a:gdLst/>
            <a:ahLst/>
            <a:cxnLst/>
            <a:rect r="r" b="b" t="t" l="l"/>
            <a:pathLst>
              <a:path h="3889204" w="2318564">
                <a:moveTo>
                  <a:pt x="0" y="0"/>
                </a:moveTo>
                <a:lnTo>
                  <a:pt x="2318564" y="0"/>
                </a:lnTo>
                <a:lnTo>
                  <a:pt x="2318564" y="3889204"/>
                </a:lnTo>
                <a:lnTo>
                  <a:pt x="0" y="3889204"/>
                </a:lnTo>
                <a:lnTo>
                  <a:pt x="0" y="0"/>
                </a:lnTo>
                <a:close/>
              </a:path>
            </a:pathLst>
          </a:custGeom>
          <a:blipFill>
            <a:blip r:embed="rId13"/>
            <a:stretch>
              <a:fillRect l="0" t="0" r="0" b="0"/>
            </a:stretch>
          </a:blipFill>
        </p:spPr>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22</a:t>
            </a:r>
          </a:p>
        </p:txBody>
      </p:sp>
      <p:sp>
        <p:nvSpPr>
          <p:cNvPr name="TextBox 11" id="11"/>
          <p:cNvSpPr txBox="true"/>
          <p:nvPr/>
        </p:nvSpPr>
        <p:spPr>
          <a:xfrm rot="0">
            <a:off x="264122" y="143470"/>
            <a:ext cx="8879878" cy="831850"/>
          </a:xfrm>
          <a:prstGeom prst="rect">
            <a:avLst/>
          </a:prstGeom>
        </p:spPr>
        <p:txBody>
          <a:bodyPr anchor="t" rtlCol="false" tIns="0" lIns="0" bIns="0" rIns="0">
            <a:spAutoFit/>
          </a:bodyPr>
          <a:lstStyle/>
          <a:p>
            <a:pPr algn="ctr">
              <a:lnSpc>
                <a:spcPts val="6649"/>
              </a:lnSpc>
              <a:spcBef>
                <a:spcPct val="0"/>
              </a:spcBef>
            </a:pPr>
            <a:r>
              <a:rPr lang="en-US" sz="4749">
                <a:solidFill>
                  <a:srgbClr val="000000"/>
                </a:solidFill>
                <a:latin typeface="Arimo"/>
                <a:ea typeface="Arimo"/>
                <a:cs typeface="Arimo"/>
                <a:sym typeface="Arimo"/>
              </a:rPr>
              <a:t>Mobile Application Development</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6052" y="1297354"/>
            <a:ext cx="10422456" cy="3846146"/>
          </a:xfrm>
          <a:custGeom>
            <a:avLst/>
            <a:gdLst/>
            <a:ahLst/>
            <a:cxnLst/>
            <a:rect r="r" b="b" t="t" l="l"/>
            <a:pathLst>
              <a:path h="3846146" w="10422456">
                <a:moveTo>
                  <a:pt x="0" y="0"/>
                </a:moveTo>
                <a:lnTo>
                  <a:pt x="10422456" y="0"/>
                </a:lnTo>
                <a:lnTo>
                  <a:pt x="10422456" y="3846146"/>
                </a:lnTo>
                <a:lnTo>
                  <a:pt x="0" y="3846146"/>
                </a:lnTo>
                <a:lnTo>
                  <a:pt x="0" y="0"/>
                </a:lnTo>
                <a:close/>
              </a:path>
            </a:pathLst>
          </a:custGeom>
          <a:blipFill>
            <a:blip r:embed="rId2"/>
            <a:stretch>
              <a:fillRect l="-3832" t="-1862" r="-2265" b="-1281"/>
            </a:stretch>
          </a:blipFill>
        </p:spPr>
      </p:sp>
      <p:sp>
        <p:nvSpPr>
          <p:cNvPr name="Freeform 3" id="3"/>
          <p:cNvSpPr/>
          <p:nvPr/>
        </p:nvSpPr>
        <p:spPr>
          <a:xfrm flipH="false" flipV="false" rot="0">
            <a:off x="13981894" y="7276219"/>
            <a:ext cx="1052601" cy="1052601"/>
          </a:xfrm>
          <a:custGeom>
            <a:avLst/>
            <a:gdLst/>
            <a:ahLst/>
            <a:cxnLst/>
            <a:rect r="r" b="b" t="t" l="l"/>
            <a:pathLst>
              <a:path h="1052601" w="1052601">
                <a:moveTo>
                  <a:pt x="0" y="0"/>
                </a:moveTo>
                <a:lnTo>
                  <a:pt x="1052600" y="0"/>
                </a:lnTo>
                <a:lnTo>
                  <a:pt x="1052600" y="1052601"/>
                </a:lnTo>
                <a:lnTo>
                  <a:pt x="0" y="1052601"/>
                </a:lnTo>
                <a:lnTo>
                  <a:pt x="0" y="0"/>
                </a:lnTo>
                <a:close/>
              </a:path>
            </a:pathLst>
          </a:custGeom>
          <a:blipFill>
            <a:blip r:embed="rId3"/>
            <a:stretch>
              <a:fillRect l="0" t="0" r="0" b="0"/>
            </a:stretch>
          </a:blipFill>
        </p:spPr>
      </p:sp>
      <p:sp>
        <p:nvSpPr>
          <p:cNvPr name="Freeform 4" id="4"/>
          <p:cNvSpPr/>
          <p:nvPr/>
        </p:nvSpPr>
        <p:spPr>
          <a:xfrm flipH="false" flipV="false" rot="94459">
            <a:off x="12642264" y="5408652"/>
            <a:ext cx="743069" cy="1198498"/>
          </a:xfrm>
          <a:custGeom>
            <a:avLst/>
            <a:gdLst/>
            <a:ahLst/>
            <a:cxnLst/>
            <a:rect r="r" b="b" t="t" l="l"/>
            <a:pathLst>
              <a:path h="1198498" w="743069">
                <a:moveTo>
                  <a:pt x="0" y="0"/>
                </a:moveTo>
                <a:lnTo>
                  <a:pt x="743069" y="0"/>
                </a:lnTo>
                <a:lnTo>
                  <a:pt x="743069" y="1198499"/>
                </a:lnTo>
                <a:lnTo>
                  <a:pt x="0" y="11984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14494">
            <a:off x="15293583" y="5221759"/>
            <a:ext cx="1372895" cy="1372895"/>
          </a:xfrm>
          <a:custGeom>
            <a:avLst/>
            <a:gdLst/>
            <a:ahLst/>
            <a:cxnLst/>
            <a:rect r="r" b="b" t="t" l="l"/>
            <a:pathLst>
              <a:path h="1372895" w="1372895">
                <a:moveTo>
                  <a:pt x="0" y="0"/>
                </a:moveTo>
                <a:lnTo>
                  <a:pt x="1372895" y="0"/>
                </a:lnTo>
                <a:lnTo>
                  <a:pt x="1372895" y="1372896"/>
                </a:lnTo>
                <a:lnTo>
                  <a:pt x="0" y="1372896"/>
                </a:lnTo>
                <a:lnTo>
                  <a:pt x="0" y="0"/>
                </a:lnTo>
                <a:close/>
              </a:path>
            </a:pathLst>
          </a:custGeom>
          <a:blipFill>
            <a:blip r:embed="rId6"/>
            <a:stretch>
              <a:fillRect l="0" t="0" r="0" b="0"/>
            </a:stretch>
          </a:blipFill>
        </p:spPr>
      </p:sp>
      <p:sp>
        <p:nvSpPr>
          <p:cNvPr name="Freeform 6" id="6"/>
          <p:cNvSpPr/>
          <p:nvPr/>
        </p:nvSpPr>
        <p:spPr>
          <a:xfrm flipH="false" flipV="false" rot="0">
            <a:off x="11858993" y="8328820"/>
            <a:ext cx="1154806" cy="1154806"/>
          </a:xfrm>
          <a:custGeom>
            <a:avLst/>
            <a:gdLst/>
            <a:ahLst/>
            <a:cxnLst/>
            <a:rect r="r" b="b" t="t" l="l"/>
            <a:pathLst>
              <a:path h="1154806" w="1154806">
                <a:moveTo>
                  <a:pt x="0" y="0"/>
                </a:moveTo>
                <a:lnTo>
                  <a:pt x="1154806" y="0"/>
                </a:lnTo>
                <a:lnTo>
                  <a:pt x="1154806" y="1154805"/>
                </a:lnTo>
                <a:lnTo>
                  <a:pt x="0" y="1154805"/>
                </a:lnTo>
                <a:lnTo>
                  <a:pt x="0" y="0"/>
                </a:lnTo>
                <a:close/>
              </a:path>
            </a:pathLst>
          </a:custGeom>
          <a:blipFill>
            <a:blip r:embed="rId7"/>
            <a:stretch>
              <a:fillRect l="0" t="0" r="0" b="0"/>
            </a:stretch>
          </a:blipFill>
        </p:spPr>
      </p:sp>
      <p:sp>
        <p:nvSpPr>
          <p:cNvPr name="AutoShape 7" id="7"/>
          <p:cNvSpPr/>
          <p:nvPr/>
        </p:nvSpPr>
        <p:spPr>
          <a:xfrm flipV="true">
            <a:off x="13013799" y="8279489"/>
            <a:ext cx="986826" cy="626734"/>
          </a:xfrm>
          <a:prstGeom prst="line">
            <a:avLst/>
          </a:prstGeom>
          <a:ln cap="flat" w="38100">
            <a:solidFill>
              <a:srgbClr val="000000"/>
            </a:solidFill>
            <a:prstDash val="solid"/>
            <a:headEnd type="arrow" len="sm" w="med"/>
            <a:tailEnd type="arrow" len="sm" w="med"/>
          </a:ln>
        </p:spPr>
      </p:sp>
      <p:sp>
        <p:nvSpPr>
          <p:cNvPr name="AutoShape 8" id="8"/>
          <p:cNvSpPr/>
          <p:nvPr/>
        </p:nvSpPr>
        <p:spPr>
          <a:xfrm>
            <a:off x="12997335" y="6606925"/>
            <a:ext cx="984558" cy="684093"/>
          </a:xfrm>
          <a:prstGeom prst="line">
            <a:avLst/>
          </a:prstGeom>
          <a:ln cap="flat" w="38100">
            <a:solidFill>
              <a:srgbClr val="000000"/>
            </a:solidFill>
            <a:prstDash val="solid"/>
            <a:headEnd type="arrow" len="sm" w="med"/>
            <a:tailEnd type="arrow" len="sm" w="med"/>
          </a:ln>
        </p:spPr>
      </p:sp>
      <p:sp>
        <p:nvSpPr>
          <p:cNvPr name="AutoShape 9" id="9"/>
          <p:cNvSpPr/>
          <p:nvPr/>
        </p:nvSpPr>
        <p:spPr>
          <a:xfrm flipV="true">
            <a:off x="15053225" y="6594274"/>
            <a:ext cx="949663" cy="681945"/>
          </a:xfrm>
          <a:prstGeom prst="line">
            <a:avLst/>
          </a:prstGeom>
          <a:ln cap="flat" w="38100">
            <a:solidFill>
              <a:srgbClr val="000000"/>
            </a:solidFill>
            <a:prstDash val="solid"/>
            <a:headEnd type="arrow" len="sm" w="med"/>
            <a:tailEnd type="arrow" len="sm" w="med"/>
          </a:ln>
        </p:spPr>
      </p:sp>
      <p:sp>
        <p:nvSpPr>
          <p:cNvPr name="Freeform 10" id="10"/>
          <p:cNvSpPr/>
          <p:nvPr/>
        </p:nvSpPr>
        <p:spPr>
          <a:xfrm flipH="false" flipV="false" rot="0">
            <a:off x="15957172" y="8346366"/>
            <a:ext cx="901278" cy="1137260"/>
          </a:xfrm>
          <a:custGeom>
            <a:avLst/>
            <a:gdLst/>
            <a:ahLst/>
            <a:cxnLst/>
            <a:rect r="r" b="b" t="t" l="l"/>
            <a:pathLst>
              <a:path h="1137260" w="901278">
                <a:moveTo>
                  <a:pt x="0" y="0"/>
                </a:moveTo>
                <a:lnTo>
                  <a:pt x="901279" y="0"/>
                </a:lnTo>
                <a:lnTo>
                  <a:pt x="901279" y="1137259"/>
                </a:lnTo>
                <a:lnTo>
                  <a:pt x="0" y="1137259"/>
                </a:lnTo>
                <a:lnTo>
                  <a:pt x="0" y="0"/>
                </a:lnTo>
                <a:close/>
              </a:path>
            </a:pathLst>
          </a:custGeom>
          <a:blipFill>
            <a:blip r:embed="rId8">
              <a:alphaModFix amt="83000"/>
              <a:extLst>
                <a:ext uri="{96DAC541-7B7A-43D3-8B79-37D633B846F1}">
                  <asvg:svgBlip xmlns:asvg="http://schemas.microsoft.com/office/drawing/2016/SVG/main" r:embed="rId9"/>
                </a:ext>
              </a:extLst>
            </a:blip>
            <a:stretch>
              <a:fillRect l="0" t="0" r="0" b="0"/>
            </a:stretch>
          </a:blipFill>
        </p:spPr>
      </p:sp>
      <p:sp>
        <p:nvSpPr>
          <p:cNvPr name="AutoShape 11" id="11"/>
          <p:cNvSpPr/>
          <p:nvPr/>
        </p:nvSpPr>
        <p:spPr>
          <a:xfrm>
            <a:off x="15053225" y="8279489"/>
            <a:ext cx="903947" cy="635507"/>
          </a:xfrm>
          <a:prstGeom prst="line">
            <a:avLst/>
          </a:prstGeom>
          <a:ln cap="flat" w="38100">
            <a:solidFill>
              <a:srgbClr val="000000"/>
            </a:solidFill>
            <a:prstDash val="solid"/>
            <a:headEnd type="arrow" len="sm" w="med"/>
            <a:tailEnd type="arrow" len="sm" w="med"/>
          </a:ln>
        </p:spPr>
      </p:sp>
      <p:sp>
        <p:nvSpPr>
          <p:cNvPr name="TextBox 12" id="12"/>
          <p:cNvSpPr txBox="true"/>
          <p:nvPr/>
        </p:nvSpPr>
        <p:spPr>
          <a:xfrm rot="0">
            <a:off x="90907" y="101892"/>
            <a:ext cx="12171276" cy="803275"/>
          </a:xfrm>
          <a:prstGeom prst="rect">
            <a:avLst/>
          </a:prstGeom>
        </p:spPr>
        <p:txBody>
          <a:bodyPr anchor="t" rtlCol="false" tIns="0" lIns="0" bIns="0" rIns="0">
            <a:spAutoFit/>
          </a:bodyPr>
          <a:lstStyle/>
          <a:p>
            <a:pPr algn="ctr">
              <a:lnSpc>
                <a:spcPts val="6649"/>
              </a:lnSpc>
              <a:spcBef>
                <a:spcPct val="0"/>
              </a:spcBef>
            </a:pPr>
            <a:r>
              <a:rPr lang="en-US" sz="4749">
                <a:solidFill>
                  <a:srgbClr val="000000"/>
                </a:solidFill>
                <a:latin typeface="字由点字典黑"/>
                <a:ea typeface="字由点字典黑"/>
                <a:cs typeface="字由点字典黑"/>
                <a:sym typeface="字由点字典黑"/>
              </a:rPr>
              <a:t>Multi-Ecosystem Interaction Expansion</a:t>
            </a:r>
          </a:p>
        </p:txBody>
      </p:sp>
      <p:sp>
        <p:nvSpPr>
          <p:cNvPr name="TextBox 13" id="13"/>
          <p:cNvSpPr txBox="true"/>
          <p:nvPr/>
        </p:nvSpPr>
        <p:spPr>
          <a:xfrm rot="0">
            <a:off x="940716" y="6203788"/>
            <a:ext cx="9301220" cy="3051175"/>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字由点字典黑"/>
                <a:ea typeface="字由点字典黑"/>
                <a:cs typeface="字由点字典黑"/>
                <a:sym typeface="字由点字典黑"/>
              </a:rPr>
              <a:t>      We have reserved interfaces so that in the future, we can connect the contract codes of other ecosystems through Polkadot. For example, sui can be used to implement shopping carts, lists and other functions. Other projects can call these interfaces, and contracts of other ecosystems can be used in the Polkadot ecosystem, expanding its coverage.</a:t>
            </a:r>
          </a:p>
        </p:txBody>
      </p:sp>
      <p:sp>
        <p:nvSpPr>
          <p:cNvPr name="TextBox 14" id="14"/>
          <p:cNvSpPr txBox="true"/>
          <p:nvPr/>
        </p:nvSpPr>
        <p:spPr>
          <a:xfrm rot="0">
            <a:off x="11684779" y="777875"/>
            <a:ext cx="5660298" cy="4365625"/>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字由点字典黑"/>
                <a:ea typeface="字由点字典黑"/>
                <a:cs typeface="字由点字典黑"/>
                <a:sym typeface="字由点字典黑"/>
              </a:rPr>
              <a:t>      In the future, we will also introduce multiple ecosystems to support trading with various currencies. At that time, you will be able to convert the cryptocurrencies you hold into the desired cryptocurrencies on our platform. This initiative will significantly expand our user base and enhance the user experience.</a:t>
            </a:r>
          </a:p>
        </p:txBody>
      </p:sp>
    </p:spTree>
  </p:cSld>
  <p:clrMapOvr>
    <a:masterClrMapping/>
  </p:clrMapOvr>
</p:sld>
</file>

<file path=ppt/slides/slide2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589534" y="131668"/>
            <a:ext cx="15108933" cy="1698814"/>
          </a:xfrm>
          <a:prstGeom prst="rect">
            <a:avLst/>
          </a:prstGeom>
        </p:spPr>
        <p:txBody>
          <a:bodyPr anchor="t" rtlCol="false" tIns="0" lIns="0" bIns="0" rIns="0">
            <a:spAutoFit/>
          </a:bodyPr>
          <a:lstStyle/>
          <a:p>
            <a:pPr algn="ctr">
              <a:lnSpc>
                <a:spcPts val="7048"/>
              </a:lnSpc>
            </a:pPr>
            <a:r>
              <a:rPr lang="en-US" b="true" sz="5220">
                <a:solidFill>
                  <a:srgbClr val="000000"/>
                </a:solidFill>
                <a:latin typeface="Arimo Bold"/>
                <a:ea typeface="Arimo Bold"/>
                <a:cs typeface="Arimo Bold"/>
                <a:sym typeface="Arimo Bold"/>
              </a:rPr>
              <a:t>Project Vision</a:t>
            </a:r>
          </a:p>
          <a:p>
            <a:pPr algn="ctr">
              <a:lnSpc>
                <a:spcPts val="3091"/>
              </a:lnSpc>
            </a:pPr>
          </a:p>
          <a:p>
            <a:pPr algn="ctr">
              <a:lnSpc>
                <a:spcPts val="3091"/>
              </a:lnSpc>
            </a:pPr>
          </a:p>
        </p:txBody>
      </p:sp>
      <p:sp>
        <p:nvSpPr>
          <p:cNvPr name="TextBox 3" id="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24</a:t>
            </a:r>
          </a:p>
        </p:txBody>
      </p:sp>
      <p:sp>
        <p:nvSpPr>
          <p:cNvPr name="TextBox 4" id="4"/>
          <p:cNvSpPr txBox="true"/>
          <p:nvPr/>
        </p:nvSpPr>
        <p:spPr>
          <a:xfrm rot="0">
            <a:off x="1954675" y="1782857"/>
            <a:ext cx="15391435" cy="7397750"/>
          </a:xfrm>
          <a:prstGeom prst="rect">
            <a:avLst/>
          </a:prstGeom>
        </p:spPr>
        <p:txBody>
          <a:bodyPr anchor="t" rtlCol="false" tIns="0" lIns="0" bIns="0" rIns="0">
            <a:spAutoFit/>
          </a:bodyPr>
          <a:lstStyle/>
          <a:p>
            <a:pPr algn="just">
              <a:lnSpc>
                <a:spcPts val="2800"/>
              </a:lnSpc>
            </a:pPr>
            <a:r>
              <a:rPr lang="en-US" sz="2000">
                <a:solidFill>
                  <a:srgbClr val="000000"/>
                </a:solidFill>
                <a:latin typeface="字由点字典黑"/>
                <a:ea typeface="字由点字典黑"/>
                <a:cs typeface="字由点字典黑"/>
                <a:sym typeface="字由点字典黑"/>
              </a:rPr>
              <a:t>In this rapidly evolving digital age, traditional e-commerce models can no longer meet our growing needs, as the information requirements for registering on platforms lead to privacy breaches. We believe everyone should have a secure, transparent, and fair trading environment; this is not only about buying and selling goods but also about building trust and community. A decentralized e-commerce platform only requires a wallet address.</a:t>
            </a:r>
          </a:p>
          <a:p>
            <a:pPr algn="just">
              <a:lnSpc>
                <a:spcPts val="2800"/>
              </a:lnSpc>
            </a:pPr>
          </a:p>
          <a:p>
            <a:pPr algn="just">
              <a:lnSpc>
                <a:spcPts val="2800"/>
              </a:lnSpc>
            </a:pPr>
            <a:r>
              <a:rPr lang="en-US" sz="2000">
                <a:solidFill>
                  <a:srgbClr val="000000"/>
                </a:solidFill>
                <a:latin typeface="字由点字典黑"/>
                <a:ea typeface="字由点字典黑"/>
                <a:cs typeface="字由点字典黑"/>
                <a:sym typeface="字由点字典黑"/>
              </a:rPr>
              <a:t>We are committed to breaking down the barriers of traditional commerce, allowing everyone to trade freely here. Many traditional platforms cannot serve global users due to geographical restrictions. For example, in China, many people find it very difficult to pay on well-known platforms like Amazon. Our platform dismantles these barriers, enabling anyone, regardless of location, to easily engage in global transactions, connecting buyers and sellers and promoting the globalization of commerce.</a:t>
            </a:r>
          </a:p>
          <a:p>
            <a:pPr algn="just">
              <a:lnSpc>
                <a:spcPts val="2800"/>
              </a:lnSpc>
            </a:pPr>
          </a:p>
          <a:p>
            <a:pPr algn="just">
              <a:lnSpc>
                <a:spcPts val="2800"/>
              </a:lnSpc>
            </a:pPr>
            <a:r>
              <a:rPr lang="en-US" sz="2000">
                <a:solidFill>
                  <a:srgbClr val="000000"/>
                </a:solidFill>
                <a:latin typeface="字由点字典黑"/>
                <a:ea typeface="字由点字典黑"/>
                <a:cs typeface="字由点字典黑"/>
                <a:sym typeface="字由点字典黑"/>
              </a:rPr>
              <a:t>True commerce is not isolated transactions; it is about connections between people. We aim to create a community where sellers and buyers can communicate, collaborate, and jointly drive innovation and development in business. Whether you are a small creator or a consumer seeking personalized products, you will find your space on our platform.</a:t>
            </a:r>
          </a:p>
          <a:p>
            <a:pPr algn="just">
              <a:lnSpc>
                <a:spcPts val="2800"/>
              </a:lnSpc>
            </a:pPr>
            <a:r>
              <a:rPr lang="en-US" sz="2000">
                <a:solidFill>
                  <a:srgbClr val="000000"/>
                </a:solidFill>
                <a:latin typeface="字由点字典黑"/>
                <a:ea typeface="字由点字典黑"/>
                <a:cs typeface="字由点字典黑"/>
                <a:sym typeface="字由点字典黑"/>
              </a:rPr>
              <a:t>On our future journey, we will continuously listen to the voices of the community and optimize the platform's functions and experiences. Our goal is not only to create a trading market but also to establish a vibrant ecosystem where every user can find value and a sense of belonging.</a:t>
            </a:r>
          </a:p>
          <a:p>
            <a:pPr algn="just">
              <a:lnSpc>
                <a:spcPts val="2800"/>
              </a:lnSpc>
            </a:pPr>
          </a:p>
          <a:p>
            <a:pPr algn="just">
              <a:lnSpc>
                <a:spcPts val="2800"/>
              </a:lnSpc>
            </a:pPr>
            <a:r>
              <a:rPr lang="en-US" sz="2000">
                <a:solidFill>
                  <a:srgbClr val="000000"/>
                </a:solidFill>
                <a:latin typeface="字由点字典黑"/>
                <a:ea typeface="字由点字典黑"/>
                <a:cs typeface="字由点字典黑"/>
                <a:sym typeface="字由点字典黑"/>
              </a:rPr>
              <a:t>Let us reshape e-commerce together, creating a boundary-less trading environment and enjoying the convenience of global transactions.</a:t>
            </a:r>
          </a:p>
          <a:p>
            <a:pPr algn="just">
              <a:lnSpc>
                <a:spcPts val="2800"/>
              </a:lnSpc>
              <a:spcBef>
                <a:spcPct val="0"/>
              </a:spcBef>
            </a:pPr>
          </a:p>
        </p:txBody>
      </p:sp>
    </p:spTree>
  </p:cSld>
  <p:clrMapOvr>
    <a:masterClrMapping/>
  </p:clrMapOvr>
</p:sld>
</file>

<file path=ppt/slides/slide2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8127824" y="2107572"/>
            <a:ext cx="1979554" cy="1409700"/>
          </a:xfrm>
          <a:prstGeom prst="rect">
            <a:avLst/>
          </a:prstGeom>
        </p:spPr>
        <p:txBody>
          <a:bodyPr anchor="t" rtlCol="false" tIns="0" lIns="0" bIns="0" rIns="0">
            <a:spAutoFit/>
          </a:bodyPr>
          <a:lstStyle/>
          <a:p>
            <a:pPr algn="ctr">
              <a:lnSpc>
                <a:spcPts val="10800"/>
              </a:lnSpc>
            </a:pPr>
            <a:r>
              <a:rPr lang="en-US" b="true" sz="9000">
                <a:solidFill>
                  <a:srgbClr val="000000"/>
                </a:solidFill>
                <a:latin typeface="Arimo Bold"/>
                <a:ea typeface="Arimo Bold"/>
                <a:cs typeface="Arimo Bold"/>
                <a:sym typeface="Arimo Bold"/>
              </a:rPr>
              <a:t>07</a:t>
            </a:r>
          </a:p>
        </p:txBody>
      </p:sp>
      <p:sp>
        <p:nvSpPr>
          <p:cNvPr name="TextBox 3" id="3"/>
          <p:cNvSpPr txBox="true"/>
          <p:nvPr/>
        </p:nvSpPr>
        <p:spPr>
          <a:xfrm rot="0">
            <a:off x="885654" y="4392930"/>
            <a:ext cx="16495212" cy="1028700"/>
          </a:xfrm>
          <a:prstGeom prst="rect">
            <a:avLst/>
          </a:prstGeom>
        </p:spPr>
        <p:txBody>
          <a:bodyPr anchor="t" rtlCol="false" tIns="0" lIns="0" bIns="0" rIns="0">
            <a:spAutoFit/>
          </a:bodyPr>
          <a:lstStyle/>
          <a:p>
            <a:pPr algn="ctr">
              <a:lnSpc>
                <a:spcPts val="8100"/>
              </a:lnSpc>
            </a:pPr>
            <a:r>
              <a:rPr lang="en-US" b="true" sz="6000">
                <a:solidFill>
                  <a:srgbClr val="000000"/>
                </a:solidFill>
                <a:latin typeface="Arimo Bold"/>
                <a:ea typeface="Arimo Bold"/>
                <a:cs typeface="Arimo Bold"/>
                <a:sym typeface="Arimo Bold"/>
              </a:rPr>
              <a:t>About Us</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25</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2110" y="-180664"/>
            <a:ext cx="18497199" cy="10590070"/>
            <a:chOff x="0" y="0"/>
            <a:chExt cx="4871690" cy="2789154"/>
          </a:xfrm>
        </p:grpSpPr>
        <p:sp>
          <p:nvSpPr>
            <p:cNvPr name="Freeform 3" id="3"/>
            <p:cNvSpPr/>
            <p:nvPr/>
          </p:nvSpPr>
          <p:spPr>
            <a:xfrm flipH="false" flipV="false" rot="0">
              <a:off x="0" y="0"/>
              <a:ext cx="4871690" cy="2789154"/>
            </a:xfrm>
            <a:custGeom>
              <a:avLst/>
              <a:gdLst/>
              <a:ahLst/>
              <a:cxnLst/>
              <a:rect r="r" b="b" t="t" l="l"/>
              <a:pathLst>
                <a:path h="2789154" w="4871690">
                  <a:moveTo>
                    <a:pt x="21346" y="0"/>
                  </a:moveTo>
                  <a:lnTo>
                    <a:pt x="4850344" y="0"/>
                  </a:lnTo>
                  <a:cubicBezTo>
                    <a:pt x="4856006" y="0"/>
                    <a:pt x="4861435" y="2249"/>
                    <a:pt x="4865438" y="6252"/>
                  </a:cubicBezTo>
                  <a:cubicBezTo>
                    <a:pt x="4869441" y="10255"/>
                    <a:pt x="4871690" y="15685"/>
                    <a:pt x="4871690" y="21346"/>
                  </a:cubicBezTo>
                  <a:lnTo>
                    <a:pt x="4871690" y="2767808"/>
                  </a:lnTo>
                  <a:cubicBezTo>
                    <a:pt x="4871690" y="2773470"/>
                    <a:pt x="4869441" y="2778899"/>
                    <a:pt x="4865438" y="2782902"/>
                  </a:cubicBezTo>
                  <a:cubicBezTo>
                    <a:pt x="4861435" y="2786905"/>
                    <a:pt x="4856006" y="2789154"/>
                    <a:pt x="4850344" y="2789154"/>
                  </a:cubicBezTo>
                  <a:lnTo>
                    <a:pt x="21346" y="2789154"/>
                  </a:lnTo>
                  <a:cubicBezTo>
                    <a:pt x="15685" y="2789154"/>
                    <a:pt x="10255" y="2786905"/>
                    <a:pt x="6252" y="2782902"/>
                  </a:cubicBezTo>
                  <a:cubicBezTo>
                    <a:pt x="2249" y="2778899"/>
                    <a:pt x="0" y="2773470"/>
                    <a:pt x="0" y="2767808"/>
                  </a:cubicBezTo>
                  <a:lnTo>
                    <a:pt x="0" y="21346"/>
                  </a:lnTo>
                  <a:cubicBezTo>
                    <a:pt x="0" y="15685"/>
                    <a:pt x="2249" y="10255"/>
                    <a:pt x="6252" y="6252"/>
                  </a:cubicBezTo>
                  <a:cubicBezTo>
                    <a:pt x="10255" y="2249"/>
                    <a:pt x="15685" y="0"/>
                    <a:pt x="21346" y="0"/>
                  </a:cubicBezTo>
                  <a:close/>
                </a:path>
              </a:pathLst>
            </a:custGeom>
            <a:gradFill rotWithShape="true">
              <a:gsLst>
                <a:gs pos="0">
                  <a:srgbClr val="CDFFD8">
                    <a:alpha val="63000"/>
                  </a:srgbClr>
                </a:gs>
                <a:gs pos="100000">
                  <a:srgbClr val="94B9FF">
                    <a:alpha val="63000"/>
                  </a:srgbClr>
                </a:gs>
              </a:gsLst>
              <a:lin ang="0"/>
            </a:gradFill>
          </p:spPr>
        </p:sp>
        <p:sp>
          <p:nvSpPr>
            <p:cNvPr name="TextBox 4" id="4"/>
            <p:cNvSpPr txBox="true"/>
            <p:nvPr/>
          </p:nvSpPr>
          <p:spPr>
            <a:xfrm>
              <a:off x="0" y="-47625"/>
              <a:ext cx="4871690" cy="2836779"/>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13176174" y="1639517"/>
            <a:ext cx="2592482" cy="2531839"/>
          </a:xfrm>
          <a:custGeom>
            <a:avLst/>
            <a:gdLst/>
            <a:ahLst/>
            <a:cxnLst/>
            <a:rect r="r" b="b" t="t" l="l"/>
            <a:pathLst>
              <a:path h="2531839" w="2592482">
                <a:moveTo>
                  <a:pt x="0" y="0"/>
                </a:moveTo>
                <a:lnTo>
                  <a:pt x="2592481" y="0"/>
                </a:lnTo>
                <a:lnTo>
                  <a:pt x="2592481" y="2531839"/>
                </a:lnTo>
                <a:lnTo>
                  <a:pt x="0" y="2531839"/>
                </a:lnTo>
                <a:lnTo>
                  <a:pt x="0" y="0"/>
                </a:lnTo>
                <a:close/>
              </a:path>
            </a:pathLst>
          </a:custGeom>
          <a:blipFill>
            <a:blip r:embed="rId2"/>
            <a:stretch>
              <a:fillRect l="0" t="0" r="0" b="0"/>
            </a:stretch>
          </a:blipFill>
        </p:spPr>
      </p:sp>
      <p:sp>
        <p:nvSpPr>
          <p:cNvPr name="Freeform 6" id="6"/>
          <p:cNvSpPr/>
          <p:nvPr/>
        </p:nvSpPr>
        <p:spPr>
          <a:xfrm flipH="false" flipV="false" rot="0">
            <a:off x="8891891" y="5942734"/>
            <a:ext cx="2631241" cy="2569691"/>
          </a:xfrm>
          <a:custGeom>
            <a:avLst/>
            <a:gdLst/>
            <a:ahLst/>
            <a:cxnLst/>
            <a:rect r="r" b="b" t="t" l="l"/>
            <a:pathLst>
              <a:path h="2569691" w="2631241">
                <a:moveTo>
                  <a:pt x="0" y="0"/>
                </a:moveTo>
                <a:lnTo>
                  <a:pt x="2631241" y="0"/>
                </a:lnTo>
                <a:lnTo>
                  <a:pt x="2631241" y="2569692"/>
                </a:lnTo>
                <a:lnTo>
                  <a:pt x="0" y="2569692"/>
                </a:lnTo>
                <a:lnTo>
                  <a:pt x="0" y="0"/>
                </a:lnTo>
                <a:close/>
              </a:path>
            </a:pathLst>
          </a:custGeom>
          <a:blipFill>
            <a:blip r:embed="rId3"/>
            <a:stretch>
              <a:fillRect l="0" t="0" r="0" b="0"/>
            </a:stretch>
          </a:blipFill>
        </p:spPr>
      </p:sp>
      <p:sp>
        <p:nvSpPr>
          <p:cNvPr name="Freeform 7" id="7"/>
          <p:cNvSpPr/>
          <p:nvPr/>
        </p:nvSpPr>
        <p:spPr>
          <a:xfrm flipH="false" flipV="false" rot="0">
            <a:off x="8891891" y="1639517"/>
            <a:ext cx="2592482" cy="2531839"/>
          </a:xfrm>
          <a:custGeom>
            <a:avLst/>
            <a:gdLst/>
            <a:ahLst/>
            <a:cxnLst/>
            <a:rect r="r" b="b" t="t" l="l"/>
            <a:pathLst>
              <a:path h="2531839" w="2592482">
                <a:moveTo>
                  <a:pt x="0" y="0"/>
                </a:moveTo>
                <a:lnTo>
                  <a:pt x="2592482" y="0"/>
                </a:lnTo>
                <a:lnTo>
                  <a:pt x="2592482" y="2531839"/>
                </a:lnTo>
                <a:lnTo>
                  <a:pt x="0" y="2531839"/>
                </a:lnTo>
                <a:lnTo>
                  <a:pt x="0" y="0"/>
                </a:lnTo>
                <a:close/>
              </a:path>
            </a:pathLst>
          </a:custGeom>
          <a:blipFill>
            <a:blip r:embed="rId4"/>
            <a:stretch>
              <a:fillRect l="0" t="0" r="0" b="0"/>
            </a:stretch>
          </a:blipFill>
        </p:spPr>
      </p:sp>
      <p:sp>
        <p:nvSpPr>
          <p:cNvPr name="Freeform 8" id="8"/>
          <p:cNvSpPr/>
          <p:nvPr/>
        </p:nvSpPr>
        <p:spPr>
          <a:xfrm flipH="false" flipV="false" rot="0">
            <a:off x="13176174" y="5942734"/>
            <a:ext cx="2631241" cy="2569691"/>
          </a:xfrm>
          <a:custGeom>
            <a:avLst/>
            <a:gdLst/>
            <a:ahLst/>
            <a:cxnLst/>
            <a:rect r="r" b="b" t="t" l="l"/>
            <a:pathLst>
              <a:path h="2569691" w="2631241">
                <a:moveTo>
                  <a:pt x="0" y="0"/>
                </a:moveTo>
                <a:lnTo>
                  <a:pt x="2631240" y="0"/>
                </a:lnTo>
                <a:lnTo>
                  <a:pt x="2631240" y="2569692"/>
                </a:lnTo>
                <a:lnTo>
                  <a:pt x="0" y="2569692"/>
                </a:lnTo>
                <a:lnTo>
                  <a:pt x="0" y="0"/>
                </a:lnTo>
                <a:close/>
              </a:path>
            </a:pathLst>
          </a:custGeom>
          <a:blipFill>
            <a:blip r:embed="rId5"/>
            <a:stretch>
              <a:fillRect l="0" t="0" r="0" b="0"/>
            </a:stretch>
          </a:blipFill>
        </p:spPr>
      </p:sp>
      <p:sp>
        <p:nvSpPr>
          <p:cNvPr name="Freeform 9" id="9"/>
          <p:cNvSpPr/>
          <p:nvPr/>
        </p:nvSpPr>
        <p:spPr>
          <a:xfrm flipH="false" flipV="false" rot="0">
            <a:off x="4852853" y="5942734"/>
            <a:ext cx="2631241" cy="2569691"/>
          </a:xfrm>
          <a:custGeom>
            <a:avLst/>
            <a:gdLst/>
            <a:ahLst/>
            <a:cxnLst/>
            <a:rect r="r" b="b" t="t" l="l"/>
            <a:pathLst>
              <a:path h="2569691" w="2631241">
                <a:moveTo>
                  <a:pt x="0" y="0"/>
                </a:moveTo>
                <a:lnTo>
                  <a:pt x="2631241" y="0"/>
                </a:lnTo>
                <a:lnTo>
                  <a:pt x="2631241" y="2569692"/>
                </a:lnTo>
                <a:lnTo>
                  <a:pt x="0" y="2569692"/>
                </a:lnTo>
                <a:lnTo>
                  <a:pt x="0" y="0"/>
                </a:lnTo>
                <a:close/>
              </a:path>
            </a:pathLst>
          </a:custGeom>
          <a:blipFill>
            <a:blip r:embed="rId6"/>
            <a:stretch>
              <a:fillRect l="0" t="0" r="0" b="0"/>
            </a:stretch>
          </a:blipFill>
        </p:spPr>
      </p:sp>
      <p:sp>
        <p:nvSpPr>
          <p:cNvPr name="Freeform 10" id="10"/>
          <p:cNvSpPr/>
          <p:nvPr/>
        </p:nvSpPr>
        <p:spPr>
          <a:xfrm flipH="false" flipV="false" rot="0">
            <a:off x="9207387" y="1888020"/>
            <a:ext cx="2000250" cy="2000250"/>
          </a:xfrm>
          <a:custGeom>
            <a:avLst/>
            <a:gdLst/>
            <a:ahLst/>
            <a:cxnLst/>
            <a:rect r="r" b="b" t="t" l="l"/>
            <a:pathLst>
              <a:path h="2000250" w="2000250">
                <a:moveTo>
                  <a:pt x="0" y="0"/>
                </a:moveTo>
                <a:lnTo>
                  <a:pt x="2000250" y="0"/>
                </a:lnTo>
                <a:lnTo>
                  <a:pt x="2000250" y="2000250"/>
                </a:lnTo>
                <a:lnTo>
                  <a:pt x="0" y="2000250"/>
                </a:lnTo>
                <a:lnTo>
                  <a:pt x="0" y="0"/>
                </a:lnTo>
                <a:close/>
              </a:path>
            </a:pathLst>
          </a:custGeom>
          <a:blipFill>
            <a:blip r:embed="rId7"/>
            <a:stretch>
              <a:fillRect l="-3050" t="-5665" r="-2614" b="0"/>
            </a:stretch>
          </a:blipFill>
        </p:spPr>
      </p:sp>
      <p:sp>
        <p:nvSpPr>
          <p:cNvPr name="Freeform 11" id="11"/>
          <p:cNvSpPr/>
          <p:nvPr/>
        </p:nvSpPr>
        <p:spPr>
          <a:xfrm flipH="false" flipV="false" rot="0">
            <a:off x="13512696" y="6183209"/>
            <a:ext cx="2000250" cy="2000250"/>
          </a:xfrm>
          <a:custGeom>
            <a:avLst/>
            <a:gdLst/>
            <a:ahLst/>
            <a:cxnLst/>
            <a:rect r="r" b="b" t="t" l="l"/>
            <a:pathLst>
              <a:path h="2000250" w="2000250">
                <a:moveTo>
                  <a:pt x="0" y="0"/>
                </a:moveTo>
                <a:lnTo>
                  <a:pt x="2000250" y="0"/>
                </a:lnTo>
                <a:lnTo>
                  <a:pt x="2000250" y="2000250"/>
                </a:lnTo>
                <a:lnTo>
                  <a:pt x="0" y="2000250"/>
                </a:lnTo>
                <a:lnTo>
                  <a:pt x="0" y="0"/>
                </a:lnTo>
                <a:close/>
              </a:path>
            </a:pathLst>
          </a:custGeom>
          <a:blipFill>
            <a:blip r:embed="rId8"/>
            <a:stretch>
              <a:fillRect l="-635" t="-1270" r="-635" b="0"/>
            </a:stretch>
          </a:blipFill>
        </p:spPr>
      </p:sp>
      <p:sp>
        <p:nvSpPr>
          <p:cNvPr name="Freeform 12" id="12"/>
          <p:cNvSpPr/>
          <p:nvPr/>
        </p:nvSpPr>
        <p:spPr>
          <a:xfrm flipH="false" flipV="false" rot="0">
            <a:off x="13489784" y="1888020"/>
            <a:ext cx="2000250" cy="2000250"/>
          </a:xfrm>
          <a:custGeom>
            <a:avLst/>
            <a:gdLst/>
            <a:ahLst/>
            <a:cxnLst/>
            <a:rect r="r" b="b" t="t" l="l"/>
            <a:pathLst>
              <a:path h="2000250" w="2000250">
                <a:moveTo>
                  <a:pt x="0" y="0"/>
                </a:moveTo>
                <a:lnTo>
                  <a:pt x="2000250" y="0"/>
                </a:lnTo>
                <a:lnTo>
                  <a:pt x="2000250" y="2000250"/>
                </a:lnTo>
                <a:lnTo>
                  <a:pt x="0" y="2000250"/>
                </a:lnTo>
                <a:lnTo>
                  <a:pt x="0" y="0"/>
                </a:lnTo>
                <a:close/>
              </a:path>
            </a:pathLst>
          </a:custGeom>
          <a:blipFill>
            <a:blip r:embed="rId9"/>
            <a:stretch>
              <a:fillRect l="-3336" t="-6010" r="-2673" b="0"/>
            </a:stretch>
          </a:blipFill>
        </p:spPr>
      </p:sp>
      <p:sp>
        <p:nvSpPr>
          <p:cNvPr name="Freeform 13" id="13"/>
          <p:cNvSpPr/>
          <p:nvPr/>
        </p:nvSpPr>
        <p:spPr>
          <a:xfrm flipH="false" flipV="false" rot="0">
            <a:off x="5193668" y="6208529"/>
            <a:ext cx="1949611" cy="1949611"/>
          </a:xfrm>
          <a:custGeom>
            <a:avLst/>
            <a:gdLst/>
            <a:ahLst/>
            <a:cxnLst/>
            <a:rect r="r" b="b" t="t" l="l"/>
            <a:pathLst>
              <a:path h="1949611" w="1949611">
                <a:moveTo>
                  <a:pt x="0" y="0"/>
                </a:moveTo>
                <a:lnTo>
                  <a:pt x="1949611" y="0"/>
                </a:lnTo>
                <a:lnTo>
                  <a:pt x="1949611" y="1949611"/>
                </a:lnTo>
                <a:lnTo>
                  <a:pt x="0" y="1949611"/>
                </a:lnTo>
                <a:lnTo>
                  <a:pt x="0" y="0"/>
                </a:lnTo>
                <a:close/>
              </a:path>
            </a:pathLst>
          </a:custGeom>
          <a:blipFill>
            <a:blip r:embed="rId10"/>
            <a:stretch>
              <a:fillRect l="-710" t="-1421" r="-710" b="0"/>
            </a:stretch>
          </a:blipFill>
        </p:spPr>
      </p:sp>
      <p:sp>
        <p:nvSpPr>
          <p:cNvPr name="Freeform 14" id="14"/>
          <p:cNvSpPr/>
          <p:nvPr/>
        </p:nvSpPr>
        <p:spPr>
          <a:xfrm flipH="false" flipV="false" rot="0">
            <a:off x="9207387" y="6157890"/>
            <a:ext cx="2000250" cy="2000250"/>
          </a:xfrm>
          <a:custGeom>
            <a:avLst/>
            <a:gdLst/>
            <a:ahLst/>
            <a:cxnLst/>
            <a:rect r="r" b="b" t="t" l="l"/>
            <a:pathLst>
              <a:path h="2000250" w="2000250">
                <a:moveTo>
                  <a:pt x="0" y="0"/>
                </a:moveTo>
                <a:lnTo>
                  <a:pt x="2000250" y="0"/>
                </a:lnTo>
                <a:lnTo>
                  <a:pt x="2000250" y="2000250"/>
                </a:lnTo>
                <a:lnTo>
                  <a:pt x="0" y="2000250"/>
                </a:lnTo>
                <a:lnTo>
                  <a:pt x="0" y="0"/>
                </a:lnTo>
                <a:close/>
              </a:path>
            </a:pathLst>
          </a:custGeom>
          <a:blipFill>
            <a:blip r:embed="rId11"/>
            <a:stretch>
              <a:fillRect l="-75" t="-150" r="-75" b="0"/>
            </a:stretch>
          </a:blipFill>
        </p:spPr>
      </p:sp>
      <p:sp>
        <p:nvSpPr>
          <p:cNvPr name="Freeform 15" id="15"/>
          <p:cNvSpPr/>
          <p:nvPr/>
        </p:nvSpPr>
        <p:spPr>
          <a:xfrm flipH="true" flipV="false" rot="0">
            <a:off x="213153" y="7482850"/>
            <a:ext cx="1850803" cy="2857207"/>
          </a:xfrm>
          <a:custGeom>
            <a:avLst/>
            <a:gdLst/>
            <a:ahLst/>
            <a:cxnLst/>
            <a:rect r="r" b="b" t="t" l="l"/>
            <a:pathLst>
              <a:path h="2857207" w="1850803">
                <a:moveTo>
                  <a:pt x="1850802" y="0"/>
                </a:moveTo>
                <a:lnTo>
                  <a:pt x="0" y="0"/>
                </a:lnTo>
                <a:lnTo>
                  <a:pt x="0" y="2857207"/>
                </a:lnTo>
                <a:lnTo>
                  <a:pt x="1850802" y="2857207"/>
                </a:lnTo>
                <a:lnTo>
                  <a:pt x="1850802"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6" id="1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26</a:t>
            </a:r>
          </a:p>
        </p:txBody>
      </p:sp>
      <p:sp>
        <p:nvSpPr>
          <p:cNvPr name="TextBox 17" id="17"/>
          <p:cNvSpPr txBox="true"/>
          <p:nvPr/>
        </p:nvSpPr>
        <p:spPr>
          <a:xfrm rot="0">
            <a:off x="4659440" y="1893153"/>
            <a:ext cx="2720720" cy="2278202"/>
          </a:xfrm>
          <a:prstGeom prst="rect">
            <a:avLst/>
          </a:prstGeom>
        </p:spPr>
        <p:txBody>
          <a:bodyPr anchor="t" rtlCol="false" tIns="0" lIns="0" bIns="0" rIns="0">
            <a:spAutoFit/>
          </a:bodyPr>
          <a:lstStyle/>
          <a:p>
            <a:pPr algn="ctr">
              <a:lnSpc>
                <a:spcPts val="8958"/>
              </a:lnSpc>
              <a:spcBef>
                <a:spcPct val="0"/>
              </a:spcBef>
            </a:pPr>
            <a:r>
              <a:rPr lang="en-US" sz="7465">
                <a:solidFill>
                  <a:srgbClr val="000000"/>
                </a:solidFill>
                <a:latin typeface="思源黑体-超粗体"/>
                <a:ea typeface="思源黑体-超粗体"/>
                <a:cs typeface="思源黑体-超粗体"/>
                <a:sym typeface="思源黑体-超粗体"/>
              </a:rPr>
              <a:t>Our Team</a:t>
            </a:r>
          </a:p>
        </p:txBody>
      </p:sp>
      <p:sp>
        <p:nvSpPr>
          <p:cNvPr name="TextBox 18" id="18"/>
          <p:cNvSpPr txBox="true"/>
          <p:nvPr/>
        </p:nvSpPr>
        <p:spPr>
          <a:xfrm rot="0">
            <a:off x="9411429" y="4212120"/>
            <a:ext cx="1317091" cy="398780"/>
          </a:xfrm>
          <a:prstGeom prst="rect">
            <a:avLst/>
          </a:prstGeom>
        </p:spPr>
        <p:txBody>
          <a:bodyPr anchor="t" rtlCol="false" tIns="0" lIns="0" bIns="0" rIns="0">
            <a:spAutoFit/>
          </a:bodyPr>
          <a:lstStyle/>
          <a:p>
            <a:pPr algn="ctr">
              <a:lnSpc>
                <a:spcPts val="3219"/>
              </a:lnSpc>
              <a:spcBef>
                <a:spcPct val="0"/>
              </a:spcBef>
            </a:pPr>
            <a:r>
              <a:rPr lang="en-US" sz="2299">
                <a:solidFill>
                  <a:srgbClr val="000000"/>
                </a:solidFill>
                <a:latin typeface="字由文艺黑"/>
                <a:ea typeface="字由文艺黑"/>
                <a:cs typeface="字由文艺黑"/>
                <a:sym typeface="字由文艺黑"/>
              </a:rPr>
              <a:t>S7iter</a:t>
            </a:r>
          </a:p>
        </p:txBody>
      </p:sp>
      <p:sp>
        <p:nvSpPr>
          <p:cNvPr name="TextBox 19" id="19"/>
          <p:cNvSpPr txBox="true"/>
          <p:nvPr/>
        </p:nvSpPr>
        <p:spPr>
          <a:xfrm rot="0">
            <a:off x="8965544" y="4768850"/>
            <a:ext cx="2208860" cy="701675"/>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PM&amp;Web3sec, Full stack dev</a:t>
            </a:r>
          </a:p>
        </p:txBody>
      </p:sp>
      <p:sp>
        <p:nvSpPr>
          <p:cNvPr name="TextBox 20" id="20"/>
          <p:cNvSpPr txBox="true"/>
          <p:nvPr/>
        </p:nvSpPr>
        <p:spPr>
          <a:xfrm rot="0">
            <a:off x="14036348" y="8512673"/>
            <a:ext cx="872133" cy="398780"/>
          </a:xfrm>
          <a:prstGeom prst="rect">
            <a:avLst/>
          </a:prstGeom>
        </p:spPr>
        <p:txBody>
          <a:bodyPr anchor="t" rtlCol="false" tIns="0" lIns="0" bIns="0" rIns="0">
            <a:spAutoFit/>
          </a:bodyPr>
          <a:lstStyle/>
          <a:p>
            <a:pPr algn="ctr">
              <a:lnSpc>
                <a:spcPts val="3219"/>
              </a:lnSpc>
              <a:spcBef>
                <a:spcPct val="0"/>
              </a:spcBef>
            </a:pPr>
            <a:r>
              <a:rPr lang="en-US" sz="2299">
                <a:solidFill>
                  <a:srgbClr val="000000"/>
                </a:solidFill>
                <a:latin typeface="字由文艺黑"/>
                <a:ea typeface="字由文艺黑"/>
                <a:cs typeface="字由文艺黑"/>
                <a:sym typeface="字由文艺黑"/>
              </a:rPr>
              <a:t>UPON</a:t>
            </a:r>
          </a:p>
        </p:txBody>
      </p:sp>
      <p:sp>
        <p:nvSpPr>
          <p:cNvPr name="TextBox 21" id="21"/>
          <p:cNvSpPr txBox="true"/>
          <p:nvPr/>
        </p:nvSpPr>
        <p:spPr>
          <a:xfrm rot="0">
            <a:off x="9218070" y="8512673"/>
            <a:ext cx="1940123" cy="798830"/>
          </a:xfrm>
          <a:prstGeom prst="rect">
            <a:avLst/>
          </a:prstGeom>
        </p:spPr>
        <p:txBody>
          <a:bodyPr anchor="t" rtlCol="false" tIns="0" lIns="0" bIns="0" rIns="0">
            <a:spAutoFit/>
          </a:bodyPr>
          <a:lstStyle/>
          <a:p>
            <a:pPr algn="ctr">
              <a:lnSpc>
                <a:spcPts val="3219"/>
              </a:lnSpc>
            </a:pPr>
            <a:r>
              <a:rPr lang="en-US" sz="2299">
                <a:solidFill>
                  <a:srgbClr val="000000"/>
                </a:solidFill>
                <a:latin typeface="字由文艺黑"/>
                <a:ea typeface="字由文艺黑"/>
                <a:cs typeface="字由文艺黑"/>
                <a:sym typeface="字由文艺黑"/>
              </a:rPr>
              <a:t>LittleNewbie</a:t>
            </a:r>
          </a:p>
          <a:p>
            <a:pPr algn="ctr">
              <a:lnSpc>
                <a:spcPts val="3219"/>
              </a:lnSpc>
              <a:spcBef>
                <a:spcPct val="0"/>
              </a:spcBef>
            </a:pPr>
          </a:p>
        </p:txBody>
      </p:sp>
      <p:sp>
        <p:nvSpPr>
          <p:cNvPr name="TextBox 22" id="22"/>
          <p:cNvSpPr txBox="true"/>
          <p:nvPr/>
        </p:nvSpPr>
        <p:spPr>
          <a:xfrm rot="0">
            <a:off x="5351516" y="8512673"/>
            <a:ext cx="1484284" cy="398780"/>
          </a:xfrm>
          <a:prstGeom prst="rect">
            <a:avLst/>
          </a:prstGeom>
        </p:spPr>
        <p:txBody>
          <a:bodyPr anchor="t" rtlCol="false" tIns="0" lIns="0" bIns="0" rIns="0">
            <a:spAutoFit/>
          </a:bodyPr>
          <a:lstStyle/>
          <a:p>
            <a:pPr algn="ctr">
              <a:lnSpc>
                <a:spcPts val="3219"/>
              </a:lnSpc>
              <a:spcBef>
                <a:spcPct val="0"/>
              </a:spcBef>
            </a:pPr>
            <a:r>
              <a:rPr lang="en-US" sz="2299">
                <a:solidFill>
                  <a:srgbClr val="000000"/>
                </a:solidFill>
                <a:latin typeface="字由文艺黑"/>
                <a:ea typeface="字由文艺黑"/>
                <a:cs typeface="字由文艺黑"/>
                <a:sym typeface="字由文艺黑"/>
              </a:rPr>
              <a:t>Ch1hiro</a:t>
            </a:r>
          </a:p>
        </p:txBody>
      </p:sp>
      <p:sp>
        <p:nvSpPr>
          <p:cNvPr name="TextBox 23" id="23"/>
          <p:cNvSpPr txBox="true"/>
          <p:nvPr/>
        </p:nvSpPr>
        <p:spPr>
          <a:xfrm rot="0">
            <a:off x="14020870" y="4212120"/>
            <a:ext cx="983903" cy="398780"/>
          </a:xfrm>
          <a:prstGeom prst="rect">
            <a:avLst/>
          </a:prstGeom>
        </p:spPr>
        <p:txBody>
          <a:bodyPr anchor="t" rtlCol="false" tIns="0" lIns="0" bIns="0" rIns="0">
            <a:spAutoFit/>
          </a:bodyPr>
          <a:lstStyle/>
          <a:p>
            <a:pPr algn="ctr">
              <a:lnSpc>
                <a:spcPts val="3219"/>
              </a:lnSpc>
              <a:spcBef>
                <a:spcPct val="0"/>
              </a:spcBef>
            </a:pPr>
            <a:r>
              <a:rPr lang="en-US" sz="2299">
                <a:solidFill>
                  <a:srgbClr val="000000"/>
                </a:solidFill>
                <a:latin typeface="字由文艺黑"/>
                <a:ea typeface="字由文艺黑"/>
                <a:cs typeface="字由文艺黑"/>
                <a:sym typeface="字由文艺黑"/>
              </a:rPr>
              <a:t>Azhan</a:t>
            </a:r>
          </a:p>
        </p:txBody>
      </p:sp>
      <p:sp>
        <p:nvSpPr>
          <p:cNvPr name="TextBox 24" id="24"/>
          <p:cNvSpPr txBox="true"/>
          <p:nvPr/>
        </p:nvSpPr>
        <p:spPr>
          <a:xfrm rot="0">
            <a:off x="4807155" y="9034463"/>
            <a:ext cx="2573005" cy="701675"/>
          </a:xfrm>
          <a:prstGeom prst="rect">
            <a:avLst/>
          </a:prstGeom>
        </p:spPr>
        <p:txBody>
          <a:bodyPr anchor="t" rtlCol="false" tIns="0" lIns="0" bIns="0" rIns="0">
            <a:spAutoFit/>
          </a:bodyPr>
          <a:lstStyle/>
          <a:p>
            <a:pPr algn="ctr">
              <a:lnSpc>
                <a:spcPts val="2800"/>
              </a:lnSpc>
            </a:pPr>
            <a:r>
              <a:rPr lang="en-US" sz="2000">
                <a:solidFill>
                  <a:srgbClr val="000000"/>
                </a:solidFill>
                <a:latin typeface="字由点字典黑"/>
                <a:ea typeface="字由点字典黑"/>
                <a:cs typeface="字由点字典黑"/>
                <a:sym typeface="字由点字典黑"/>
              </a:rPr>
              <a:t> Backend Dev&amp;</a:t>
            </a:r>
          </a:p>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Security Researcher</a:t>
            </a:r>
          </a:p>
        </p:txBody>
      </p:sp>
      <p:sp>
        <p:nvSpPr>
          <p:cNvPr name="TextBox 25" id="25"/>
          <p:cNvSpPr txBox="true"/>
          <p:nvPr/>
        </p:nvSpPr>
        <p:spPr>
          <a:xfrm rot="0">
            <a:off x="9083702" y="9073378"/>
            <a:ext cx="2208860" cy="34925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Front Dev</a:t>
            </a:r>
          </a:p>
        </p:txBody>
      </p:sp>
      <p:sp>
        <p:nvSpPr>
          <p:cNvPr name="TextBox 26" id="26"/>
          <p:cNvSpPr txBox="true"/>
          <p:nvPr/>
        </p:nvSpPr>
        <p:spPr>
          <a:xfrm rot="0">
            <a:off x="13281174" y="4768850"/>
            <a:ext cx="2208860" cy="701675"/>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CD&amp;Web3sec, backend dev</a:t>
            </a:r>
          </a:p>
        </p:txBody>
      </p:sp>
      <p:sp>
        <p:nvSpPr>
          <p:cNvPr name="TextBox 27" id="27"/>
          <p:cNvSpPr txBox="true"/>
          <p:nvPr/>
        </p:nvSpPr>
        <p:spPr>
          <a:xfrm rot="0">
            <a:off x="13408391" y="9034463"/>
            <a:ext cx="2208860" cy="701675"/>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Cryptography and Market research</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601000" y="0"/>
            <a:ext cx="9687000" cy="10287000"/>
            <a:chOff x="0" y="0"/>
            <a:chExt cx="12916000" cy="13716000"/>
          </a:xfrm>
        </p:grpSpPr>
        <p:sp>
          <p:nvSpPr>
            <p:cNvPr name="Freeform 3" id="3"/>
            <p:cNvSpPr/>
            <p:nvPr/>
          </p:nvSpPr>
          <p:spPr>
            <a:xfrm flipH="false" flipV="false" rot="0">
              <a:off x="0" y="0"/>
              <a:ext cx="12916027" cy="13716000"/>
            </a:xfrm>
            <a:custGeom>
              <a:avLst/>
              <a:gdLst/>
              <a:ahLst/>
              <a:cxnLst/>
              <a:rect r="r" b="b" t="t" l="l"/>
              <a:pathLst>
                <a:path h="13716000" w="12916027">
                  <a:moveTo>
                    <a:pt x="0" y="0"/>
                  </a:moveTo>
                  <a:lnTo>
                    <a:pt x="12916027" y="0"/>
                  </a:lnTo>
                  <a:lnTo>
                    <a:pt x="12916027" y="13716000"/>
                  </a:lnTo>
                  <a:lnTo>
                    <a:pt x="0" y="13716000"/>
                  </a:lnTo>
                  <a:close/>
                </a:path>
              </a:pathLst>
            </a:custGeom>
            <a:gradFill rotWithShape="true">
              <a:gsLst>
                <a:gs pos="0">
                  <a:srgbClr val="737373">
                    <a:alpha val="100000"/>
                  </a:srgbClr>
                </a:gs>
                <a:gs pos="100000">
                  <a:srgbClr val="000000">
                    <a:alpha val="100000"/>
                  </a:srgbClr>
                </a:gs>
              </a:gsLst>
              <a:lin ang="0"/>
            </a:gradFill>
          </p:spPr>
        </p:sp>
      </p:grpSp>
      <p:sp>
        <p:nvSpPr>
          <p:cNvPr name="Freeform 4" id="4"/>
          <p:cNvSpPr/>
          <p:nvPr/>
        </p:nvSpPr>
        <p:spPr>
          <a:xfrm flipH="false" flipV="false" rot="0">
            <a:off x="831475" y="3127449"/>
            <a:ext cx="7213535" cy="2288025"/>
          </a:xfrm>
          <a:custGeom>
            <a:avLst/>
            <a:gdLst/>
            <a:ahLst/>
            <a:cxnLst/>
            <a:rect r="r" b="b" t="t" l="l"/>
            <a:pathLst>
              <a:path h="2288025" w="7213535">
                <a:moveTo>
                  <a:pt x="0" y="0"/>
                </a:moveTo>
                <a:lnTo>
                  <a:pt x="7213535" y="0"/>
                </a:lnTo>
                <a:lnTo>
                  <a:pt x="7213535" y="2288024"/>
                </a:lnTo>
                <a:lnTo>
                  <a:pt x="0" y="2288024"/>
                </a:lnTo>
                <a:lnTo>
                  <a:pt x="0" y="0"/>
                </a:lnTo>
                <a:close/>
              </a:path>
            </a:pathLst>
          </a:custGeom>
          <a:blipFill>
            <a:blip r:embed="rId2"/>
            <a:stretch>
              <a:fillRect l="0" t="-6946" r="0" b="-6946"/>
            </a:stretch>
          </a:blipFill>
        </p:spPr>
      </p:sp>
      <p:sp>
        <p:nvSpPr>
          <p:cNvPr name="TextBox 5" id="5"/>
          <p:cNvSpPr txBox="true"/>
          <p:nvPr/>
        </p:nvSpPr>
        <p:spPr>
          <a:xfrm rot="0">
            <a:off x="9346893" y="4086087"/>
            <a:ext cx="7991703" cy="570705"/>
          </a:xfrm>
          <a:prstGeom prst="rect">
            <a:avLst/>
          </a:prstGeom>
        </p:spPr>
        <p:txBody>
          <a:bodyPr anchor="t" rtlCol="false" tIns="0" lIns="0" bIns="0" rIns="0">
            <a:spAutoFit/>
          </a:bodyPr>
          <a:lstStyle/>
          <a:p>
            <a:pPr algn="l">
              <a:lnSpc>
                <a:spcPts val="3941"/>
              </a:lnSpc>
            </a:pPr>
            <a:r>
              <a:rPr lang="en-US" b="true" sz="3284">
                <a:solidFill>
                  <a:srgbClr val="FFFFFF"/>
                </a:solidFill>
                <a:latin typeface="Arial Bold"/>
                <a:ea typeface="Arial Bold"/>
                <a:cs typeface="Arial Bold"/>
                <a:sym typeface="Arial Bold"/>
              </a:rPr>
              <a:t>Decentralized Open Free Trade Platform</a:t>
            </a:r>
          </a:p>
        </p:txBody>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字由点字典黑"/>
                <a:ea typeface="字由点字典黑"/>
                <a:cs typeface="字由点字典黑"/>
                <a:sym typeface="字由点字典黑"/>
              </a:rPr>
              <a:t>27</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8127824" y="2107572"/>
            <a:ext cx="1979554" cy="1310640"/>
          </a:xfrm>
          <a:prstGeom prst="rect">
            <a:avLst/>
          </a:prstGeom>
        </p:spPr>
        <p:txBody>
          <a:bodyPr anchor="t" rtlCol="false" tIns="0" lIns="0" bIns="0" rIns="0">
            <a:spAutoFit/>
          </a:bodyPr>
          <a:lstStyle/>
          <a:p>
            <a:pPr algn="ctr">
              <a:lnSpc>
                <a:spcPts val="10800"/>
              </a:lnSpc>
            </a:pPr>
            <a:r>
              <a:rPr lang="en-US" b="true" sz="9000">
                <a:solidFill>
                  <a:srgbClr val="000000"/>
                </a:solidFill>
                <a:latin typeface="Arimo Bold"/>
                <a:ea typeface="Arimo Bold"/>
                <a:cs typeface="Arimo Bold"/>
                <a:sym typeface="Arimo Bold"/>
              </a:rPr>
              <a:t>01</a:t>
            </a:r>
          </a:p>
        </p:txBody>
      </p:sp>
      <p:sp>
        <p:nvSpPr>
          <p:cNvPr name="TextBox 3" id="3"/>
          <p:cNvSpPr txBox="true"/>
          <p:nvPr/>
        </p:nvSpPr>
        <p:spPr>
          <a:xfrm rot="0">
            <a:off x="885654" y="4392930"/>
            <a:ext cx="16495212" cy="1028700"/>
          </a:xfrm>
          <a:prstGeom prst="rect">
            <a:avLst/>
          </a:prstGeom>
        </p:spPr>
        <p:txBody>
          <a:bodyPr anchor="t" rtlCol="false" tIns="0" lIns="0" bIns="0" rIns="0">
            <a:spAutoFit/>
          </a:bodyPr>
          <a:lstStyle/>
          <a:p>
            <a:pPr algn="ctr">
              <a:lnSpc>
                <a:spcPts val="8100"/>
              </a:lnSpc>
            </a:pPr>
            <a:r>
              <a:rPr lang="en-US" b="true" sz="6000">
                <a:solidFill>
                  <a:srgbClr val="000000"/>
                </a:solidFill>
                <a:latin typeface="Arimo Bold"/>
                <a:ea typeface="Arimo Bold"/>
                <a:cs typeface="Arimo Bold"/>
                <a:sym typeface="Arimo Bold"/>
              </a:rPr>
              <a:t>Project Introduction</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6857" y="878271"/>
            <a:ext cx="2060294" cy="2060294"/>
          </a:xfrm>
          <a:custGeom>
            <a:avLst/>
            <a:gdLst/>
            <a:ahLst/>
            <a:cxnLst/>
            <a:rect r="r" b="b" t="t" l="l"/>
            <a:pathLst>
              <a:path h="2060294" w="2060294">
                <a:moveTo>
                  <a:pt x="0" y="0"/>
                </a:moveTo>
                <a:lnTo>
                  <a:pt x="2060294" y="0"/>
                </a:lnTo>
                <a:lnTo>
                  <a:pt x="2060294" y="2060294"/>
                </a:lnTo>
                <a:lnTo>
                  <a:pt x="0" y="20602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5355993" y="6080174"/>
            <a:ext cx="2045825" cy="2045825"/>
          </a:xfrm>
          <a:custGeom>
            <a:avLst/>
            <a:gdLst/>
            <a:ahLst/>
            <a:cxnLst/>
            <a:rect r="r" b="b" t="t" l="l"/>
            <a:pathLst>
              <a:path h="2045825" w="2045825">
                <a:moveTo>
                  <a:pt x="2045826" y="0"/>
                </a:moveTo>
                <a:lnTo>
                  <a:pt x="0" y="0"/>
                </a:lnTo>
                <a:lnTo>
                  <a:pt x="0" y="2045825"/>
                </a:lnTo>
                <a:lnTo>
                  <a:pt x="2045826" y="2045825"/>
                </a:lnTo>
                <a:lnTo>
                  <a:pt x="204582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a:off x="2377151" y="1908418"/>
            <a:ext cx="3248451" cy="0"/>
          </a:xfrm>
          <a:prstGeom prst="line">
            <a:avLst/>
          </a:prstGeom>
          <a:ln cap="flat" w="104775">
            <a:solidFill>
              <a:srgbClr val="000000"/>
            </a:solidFill>
            <a:prstDash val="solid"/>
            <a:headEnd type="none" len="sm" w="sm"/>
            <a:tailEnd type="triangle" len="med" w="lg"/>
          </a:ln>
        </p:spPr>
      </p:sp>
      <p:sp>
        <p:nvSpPr>
          <p:cNvPr name="AutoShape 5" id="5"/>
          <p:cNvSpPr/>
          <p:nvPr/>
        </p:nvSpPr>
        <p:spPr>
          <a:xfrm flipH="true" flipV="true">
            <a:off x="6378906" y="2733235"/>
            <a:ext cx="0" cy="3346939"/>
          </a:xfrm>
          <a:prstGeom prst="line">
            <a:avLst/>
          </a:prstGeom>
          <a:ln cap="flat" w="104775">
            <a:solidFill>
              <a:srgbClr val="000000"/>
            </a:solidFill>
            <a:prstDash val="solid"/>
            <a:headEnd type="none" len="sm" w="sm"/>
            <a:tailEnd type="arrow" len="sm" w="med"/>
          </a:ln>
        </p:spPr>
      </p:sp>
      <p:sp>
        <p:nvSpPr>
          <p:cNvPr name="AutoShape 6" id="6"/>
          <p:cNvSpPr/>
          <p:nvPr/>
        </p:nvSpPr>
        <p:spPr>
          <a:xfrm>
            <a:off x="1347004" y="2938565"/>
            <a:ext cx="0" cy="3708518"/>
          </a:xfrm>
          <a:prstGeom prst="line">
            <a:avLst/>
          </a:prstGeom>
          <a:ln cap="flat" w="104775">
            <a:solidFill>
              <a:srgbClr val="000000"/>
            </a:solidFill>
            <a:prstDash val="solid"/>
            <a:headEnd type="none" len="sm" w="sm"/>
            <a:tailEnd type="arrow" len="sm" w="med"/>
          </a:ln>
        </p:spPr>
      </p:sp>
      <p:sp>
        <p:nvSpPr>
          <p:cNvPr name="AutoShape 7" id="7"/>
          <p:cNvSpPr/>
          <p:nvPr/>
        </p:nvSpPr>
        <p:spPr>
          <a:xfrm>
            <a:off x="1936840" y="7236919"/>
            <a:ext cx="3344031" cy="0"/>
          </a:xfrm>
          <a:prstGeom prst="line">
            <a:avLst/>
          </a:prstGeom>
          <a:ln cap="rnd" w="104775">
            <a:solidFill>
              <a:srgbClr val="000000"/>
            </a:solidFill>
            <a:prstDash val="solid"/>
            <a:headEnd type="none" len="sm" w="sm"/>
            <a:tailEnd type="arrow" len="sm" w="med"/>
          </a:ln>
        </p:spPr>
      </p:sp>
      <p:sp>
        <p:nvSpPr>
          <p:cNvPr name="Freeform 8" id="8"/>
          <p:cNvSpPr/>
          <p:nvPr/>
        </p:nvSpPr>
        <p:spPr>
          <a:xfrm flipH="false" flipV="false" rot="0">
            <a:off x="757168" y="6647083"/>
            <a:ext cx="1179672" cy="1179672"/>
          </a:xfrm>
          <a:custGeom>
            <a:avLst/>
            <a:gdLst/>
            <a:ahLst/>
            <a:cxnLst/>
            <a:rect r="r" b="b" t="t" l="l"/>
            <a:pathLst>
              <a:path h="1179672" w="1179672">
                <a:moveTo>
                  <a:pt x="0" y="0"/>
                </a:moveTo>
                <a:lnTo>
                  <a:pt x="1179672" y="0"/>
                </a:lnTo>
                <a:lnTo>
                  <a:pt x="1179672" y="1179672"/>
                </a:lnTo>
                <a:lnTo>
                  <a:pt x="0" y="1179672"/>
                </a:lnTo>
                <a:lnTo>
                  <a:pt x="0" y="0"/>
                </a:lnTo>
                <a:close/>
              </a:path>
            </a:pathLst>
          </a:custGeom>
          <a:blipFill>
            <a:blip r:embed="rId6"/>
            <a:stretch>
              <a:fillRect l="0" t="0" r="0" b="0"/>
            </a:stretch>
          </a:blipFill>
        </p:spPr>
      </p:sp>
      <p:sp>
        <p:nvSpPr>
          <p:cNvPr name="TextBox 9" id="9"/>
          <p:cNvSpPr txBox="true"/>
          <p:nvPr/>
        </p:nvSpPr>
        <p:spPr>
          <a:xfrm rot="0">
            <a:off x="8018113" y="1171864"/>
            <a:ext cx="9097629" cy="7010400"/>
          </a:xfrm>
          <a:prstGeom prst="rect">
            <a:avLst/>
          </a:prstGeom>
        </p:spPr>
        <p:txBody>
          <a:bodyPr anchor="t" rtlCol="false" tIns="0" lIns="0" bIns="0" rIns="0">
            <a:spAutoFit/>
          </a:bodyPr>
          <a:lstStyle/>
          <a:p>
            <a:pPr algn="l">
              <a:lnSpc>
                <a:spcPts val="3485"/>
              </a:lnSpc>
            </a:pPr>
            <a:r>
              <a:rPr lang="en-US" b="true" sz="2904">
                <a:solidFill>
                  <a:srgbClr val="595959"/>
                </a:solidFill>
                <a:latin typeface="Fira Code Bold"/>
                <a:ea typeface="Fira Code Bold"/>
                <a:cs typeface="Fira Code Bold"/>
                <a:sym typeface="Fira Code Bold"/>
              </a:rPr>
              <a:t>   LibMarket</a:t>
            </a:r>
            <a:r>
              <a:rPr lang="en-US" b="true" sz="2904">
                <a:solidFill>
                  <a:srgbClr val="595959"/>
                </a:solidFill>
                <a:latin typeface="Fira Code Semi-Bold"/>
                <a:ea typeface="Fira Code Semi-Bold"/>
                <a:cs typeface="Fira Code Semi-Bold"/>
                <a:sym typeface="Fira Code Semi-Bold"/>
              </a:rPr>
              <a:t> </a:t>
            </a:r>
            <a:r>
              <a:rPr lang="en-US" sz="2904">
                <a:solidFill>
                  <a:srgbClr val="595959"/>
                </a:solidFill>
                <a:latin typeface="Fira Code"/>
                <a:ea typeface="Fira Code"/>
                <a:cs typeface="Fira Code"/>
                <a:sym typeface="Fira Code"/>
              </a:rPr>
              <a:t>aims to explore the possibility of decentralized e-commerce platforms, realize a Defi platform based on the C2C model for free transactions, and provide a free trading market system. Buyers and sellers can communicate directly and securely. Unlike the current traditional trading model of "sellers set prices, buyers seek to purchase NFTs", we negotiate off-chain on-chain platform guaranteed transactions for all off-chain items (including physical objects) without the need for third-party trust. This realizes a new market model where buyers and sellers can communicate and set prices.</a:t>
            </a:r>
            <a:r>
              <a:rPr lang="en-US" sz="2904">
                <a:solidFill>
                  <a:srgbClr val="000000"/>
                </a:solidFill>
                <a:latin typeface="Fira Code"/>
                <a:ea typeface="Fira Code"/>
                <a:cs typeface="Fira Code"/>
                <a:sym typeface="Fira Code"/>
              </a:rPr>
              <a:t>.</a:t>
            </a:r>
          </a:p>
        </p:txBody>
      </p:sp>
      <p:sp>
        <p:nvSpPr>
          <p:cNvPr name="Freeform 10" id="10"/>
          <p:cNvSpPr/>
          <p:nvPr/>
        </p:nvSpPr>
        <p:spPr>
          <a:xfrm flipH="false" flipV="false" rot="0">
            <a:off x="5625602" y="1256588"/>
            <a:ext cx="1581237" cy="1303659"/>
          </a:xfrm>
          <a:custGeom>
            <a:avLst/>
            <a:gdLst/>
            <a:ahLst/>
            <a:cxnLst/>
            <a:rect r="r" b="b" t="t" l="l"/>
            <a:pathLst>
              <a:path h="1303659" w="1581237">
                <a:moveTo>
                  <a:pt x="0" y="0"/>
                </a:moveTo>
                <a:lnTo>
                  <a:pt x="1581237" y="0"/>
                </a:lnTo>
                <a:lnTo>
                  <a:pt x="1581237" y="1303660"/>
                </a:lnTo>
                <a:lnTo>
                  <a:pt x="0" y="13036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1" id="11"/>
          <p:cNvGrpSpPr/>
          <p:nvPr/>
        </p:nvGrpSpPr>
        <p:grpSpPr>
          <a:xfrm rot="0">
            <a:off x="4198284" y="8981343"/>
            <a:ext cx="690289" cy="604003"/>
            <a:chOff x="0" y="0"/>
            <a:chExt cx="812800" cy="711200"/>
          </a:xfrm>
        </p:grpSpPr>
        <p:sp>
          <p:nvSpPr>
            <p:cNvPr name="Freeform 12" id="12"/>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000000"/>
            </a:solidFill>
          </p:spPr>
        </p:sp>
        <p:sp>
          <p:nvSpPr>
            <p:cNvPr name="TextBox 13" id="13"/>
            <p:cNvSpPr txBox="true"/>
            <p:nvPr/>
          </p:nvSpPr>
          <p:spPr>
            <a:xfrm>
              <a:off x="127000" y="41275"/>
              <a:ext cx="558800" cy="339725"/>
            </a:xfrm>
            <a:prstGeom prst="rect">
              <a:avLst/>
            </a:prstGeom>
          </p:spPr>
          <p:txBody>
            <a:bodyPr anchor="ctr" rtlCol="false" tIns="50800" lIns="50800" bIns="50800" rIns="50800"/>
            <a:lstStyle/>
            <a:p>
              <a:pPr algn="ctr">
                <a:lnSpc>
                  <a:spcPts val="2879"/>
                </a:lnSpc>
              </a:pPr>
            </a:p>
          </p:txBody>
        </p:sp>
      </p:grpSp>
      <p:grpSp>
        <p:nvGrpSpPr>
          <p:cNvPr name="Group 14" id="14"/>
          <p:cNvGrpSpPr/>
          <p:nvPr/>
        </p:nvGrpSpPr>
        <p:grpSpPr>
          <a:xfrm rot="0">
            <a:off x="8291259" y="8981343"/>
            <a:ext cx="604022" cy="553914"/>
            <a:chOff x="0" y="0"/>
            <a:chExt cx="812800" cy="745372"/>
          </a:xfrm>
        </p:grpSpPr>
        <p:sp>
          <p:nvSpPr>
            <p:cNvPr name="Freeform 15" id="15"/>
            <p:cNvSpPr/>
            <p:nvPr/>
          </p:nvSpPr>
          <p:spPr>
            <a:xfrm flipH="false" flipV="false" rot="0">
              <a:off x="0" y="0"/>
              <a:ext cx="812800" cy="745372"/>
            </a:xfrm>
            <a:custGeom>
              <a:avLst/>
              <a:gdLst/>
              <a:ahLst/>
              <a:cxnLst/>
              <a:rect r="r" b="b" t="t" l="l"/>
              <a:pathLst>
                <a:path h="745372" w="812800">
                  <a:moveTo>
                    <a:pt x="406400" y="0"/>
                  </a:moveTo>
                  <a:lnTo>
                    <a:pt x="812800" y="372686"/>
                  </a:lnTo>
                  <a:lnTo>
                    <a:pt x="406400" y="745372"/>
                  </a:lnTo>
                  <a:lnTo>
                    <a:pt x="0" y="372686"/>
                  </a:lnTo>
                  <a:lnTo>
                    <a:pt x="406400" y="0"/>
                  </a:lnTo>
                  <a:close/>
                </a:path>
              </a:pathLst>
            </a:custGeom>
            <a:solidFill>
              <a:srgbClr val="000000"/>
            </a:solidFill>
          </p:spPr>
        </p:sp>
        <p:sp>
          <p:nvSpPr>
            <p:cNvPr name="TextBox 16" id="16"/>
            <p:cNvSpPr txBox="true"/>
            <p:nvPr/>
          </p:nvSpPr>
          <p:spPr>
            <a:xfrm>
              <a:off x="139700" y="118586"/>
              <a:ext cx="533400" cy="498676"/>
            </a:xfrm>
            <a:prstGeom prst="rect">
              <a:avLst/>
            </a:prstGeom>
          </p:spPr>
          <p:txBody>
            <a:bodyPr anchor="ctr" rtlCol="false" tIns="50800" lIns="50800" bIns="50800" rIns="50800"/>
            <a:lstStyle/>
            <a:p>
              <a:pPr algn="ctr">
                <a:lnSpc>
                  <a:spcPts val="2879"/>
                </a:lnSpc>
              </a:pPr>
            </a:p>
          </p:txBody>
        </p:sp>
      </p:grpSp>
      <p:sp>
        <p:nvSpPr>
          <p:cNvPr name="AutoShape 17" id="17"/>
          <p:cNvSpPr/>
          <p:nvPr/>
        </p:nvSpPr>
        <p:spPr>
          <a:xfrm flipV="true">
            <a:off x="5145813" y="9219038"/>
            <a:ext cx="2747958" cy="9525"/>
          </a:xfrm>
          <a:prstGeom prst="line">
            <a:avLst/>
          </a:prstGeom>
          <a:ln cap="flat" w="38100">
            <a:solidFill>
              <a:srgbClr val="000000"/>
            </a:solidFill>
            <a:prstDash val="sysDash"/>
            <a:headEnd type="none" len="sm" w="sm"/>
            <a:tailEnd type="none" len="sm" w="sm"/>
          </a:ln>
        </p:spPr>
      </p:sp>
      <p:sp>
        <p:nvSpPr>
          <p:cNvPr name="AutoShape 18" id="18"/>
          <p:cNvSpPr/>
          <p:nvPr/>
        </p:nvSpPr>
        <p:spPr>
          <a:xfrm>
            <a:off x="867496" y="9229725"/>
            <a:ext cx="2951055" cy="0"/>
          </a:xfrm>
          <a:prstGeom prst="line">
            <a:avLst/>
          </a:prstGeom>
          <a:ln cap="flat" w="38100">
            <a:solidFill>
              <a:srgbClr val="000000"/>
            </a:solidFill>
            <a:prstDash val="sysDash"/>
            <a:headEnd type="none" len="sm" w="sm"/>
            <a:tailEnd type="none" len="sm" w="sm"/>
          </a:ln>
        </p:spPr>
      </p:sp>
      <p:sp>
        <p:nvSpPr>
          <p:cNvPr name="AutoShape 19" id="19"/>
          <p:cNvSpPr/>
          <p:nvPr/>
        </p:nvSpPr>
        <p:spPr>
          <a:xfrm>
            <a:off x="9292703" y="9229725"/>
            <a:ext cx="2811848" cy="0"/>
          </a:xfrm>
          <a:prstGeom prst="line">
            <a:avLst/>
          </a:prstGeom>
          <a:ln cap="flat" w="38100">
            <a:solidFill>
              <a:srgbClr val="000000"/>
            </a:solidFill>
            <a:prstDash val="sysDash"/>
            <a:headEnd type="none" len="sm" w="sm"/>
            <a:tailEnd type="none" len="sm" w="sm"/>
          </a:ln>
        </p:spPr>
      </p:sp>
      <p:grpSp>
        <p:nvGrpSpPr>
          <p:cNvPr name="Group 20" id="20"/>
          <p:cNvGrpSpPr/>
          <p:nvPr/>
        </p:nvGrpSpPr>
        <p:grpSpPr>
          <a:xfrm rot="0">
            <a:off x="12566928" y="8951586"/>
            <a:ext cx="635843" cy="556278"/>
            <a:chOff x="0" y="0"/>
            <a:chExt cx="812923" cy="711200"/>
          </a:xfrm>
        </p:grpSpPr>
        <p:sp>
          <p:nvSpPr>
            <p:cNvPr name="Freeform 21" id="21"/>
            <p:cNvSpPr/>
            <p:nvPr/>
          </p:nvSpPr>
          <p:spPr>
            <a:xfrm flipH="false" flipV="false" rot="0">
              <a:off x="0" y="0"/>
              <a:ext cx="812923" cy="711200"/>
            </a:xfrm>
            <a:custGeom>
              <a:avLst/>
              <a:gdLst/>
              <a:ahLst/>
              <a:cxnLst/>
              <a:rect r="r" b="b" t="t" l="l"/>
              <a:pathLst>
                <a:path h="711200" w="812923">
                  <a:moveTo>
                    <a:pt x="406462" y="0"/>
                  </a:moveTo>
                  <a:lnTo>
                    <a:pt x="812923" y="711200"/>
                  </a:lnTo>
                  <a:lnTo>
                    <a:pt x="0" y="711200"/>
                  </a:lnTo>
                  <a:lnTo>
                    <a:pt x="406462" y="0"/>
                  </a:lnTo>
                  <a:close/>
                </a:path>
              </a:pathLst>
            </a:custGeom>
            <a:solidFill>
              <a:srgbClr val="000000"/>
            </a:solidFill>
          </p:spPr>
        </p:sp>
        <p:sp>
          <p:nvSpPr>
            <p:cNvPr name="TextBox 22" id="22"/>
            <p:cNvSpPr txBox="true"/>
            <p:nvPr/>
          </p:nvSpPr>
          <p:spPr>
            <a:xfrm>
              <a:off x="127019" y="320675"/>
              <a:ext cx="558885" cy="339725"/>
            </a:xfrm>
            <a:prstGeom prst="rect">
              <a:avLst/>
            </a:prstGeom>
          </p:spPr>
          <p:txBody>
            <a:bodyPr anchor="ctr" rtlCol="false" tIns="50800" lIns="50800" bIns="50800" rIns="50800"/>
            <a:lstStyle/>
            <a:p>
              <a:pPr algn="ctr">
                <a:lnSpc>
                  <a:spcPts val="2879"/>
                </a:lnSpc>
              </a:pPr>
            </a:p>
          </p:txBody>
        </p:sp>
      </p:grpSp>
      <p:sp>
        <p:nvSpPr>
          <p:cNvPr name="AutoShape 23" id="23"/>
          <p:cNvSpPr/>
          <p:nvPr/>
        </p:nvSpPr>
        <p:spPr>
          <a:xfrm flipV="true">
            <a:off x="13489586" y="9190463"/>
            <a:ext cx="2955123" cy="9525"/>
          </a:xfrm>
          <a:prstGeom prst="line">
            <a:avLst/>
          </a:prstGeom>
          <a:ln cap="flat" w="38100">
            <a:solidFill>
              <a:srgbClr val="000000"/>
            </a:solidFill>
            <a:prstDash val="sysDash"/>
            <a:headEnd type="none" len="sm" w="sm"/>
            <a:tailEnd type="none" len="sm" w="sm"/>
          </a:ln>
        </p:spPr>
      </p:sp>
      <p:sp>
        <p:nvSpPr>
          <p:cNvPr name="TextBox 24" id="2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4</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8127824" y="2107572"/>
            <a:ext cx="1979554" cy="1409700"/>
          </a:xfrm>
          <a:prstGeom prst="rect">
            <a:avLst/>
          </a:prstGeom>
        </p:spPr>
        <p:txBody>
          <a:bodyPr anchor="t" rtlCol="false" tIns="0" lIns="0" bIns="0" rIns="0">
            <a:spAutoFit/>
          </a:bodyPr>
          <a:lstStyle/>
          <a:p>
            <a:pPr algn="ctr">
              <a:lnSpc>
                <a:spcPts val="10800"/>
              </a:lnSpc>
            </a:pPr>
            <a:r>
              <a:rPr lang="en-US" b="true" sz="9000">
                <a:solidFill>
                  <a:srgbClr val="000000"/>
                </a:solidFill>
                <a:latin typeface="Arimo Bold"/>
                <a:ea typeface="Arimo Bold"/>
                <a:cs typeface="Arimo Bold"/>
                <a:sym typeface="Arimo Bold"/>
              </a:rPr>
              <a:t>02</a:t>
            </a:r>
          </a:p>
        </p:txBody>
      </p:sp>
      <p:sp>
        <p:nvSpPr>
          <p:cNvPr name="TextBox 3" id="3"/>
          <p:cNvSpPr txBox="true"/>
          <p:nvPr/>
        </p:nvSpPr>
        <p:spPr>
          <a:xfrm rot="0">
            <a:off x="885654" y="4392930"/>
            <a:ext cx="16495212" cy="1028700"/>
          </a:xfrm>
          <a:prstGeom prst="rect">
            <a:avLst/>
          </a:prstGeom>
        </p:spPr>
        <p:txBody>
          <a:bodyPr anchor="t" rtlCol="false" tIns="0" lIns="0" bIns="0" rIns="0">
            <a:spAutoFit/>
          </a:bodyPr>
          <a:lstStyle/>
          <a:p>
            <a:pPr algn="ctr">
              <a:lnSpc>
                <a:spcPts val="8100"/>
              </a:lnSpc>
            </a:pPr>
            <a:r>
              <a:rPr lang="en-US" b="true" sz="6000">
                <a:solidFill>
                  <a:srgbClr val="000000"/>
                </a:solidFill>
                <a:latin typeface="Arimo Bold"/>
                <a:ea typeface="Arimo Bold"/>
                <a:cs typeface="Arimo Bold"/>
                <a:sym typeface="Arimo Bold"/>
              </a:rPr>
              <a:t>Current market issues</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55300" y="916420"/>
            <a:ext cx="5146139" cy="9202503"/>
          </a:xfrm>
          <a:custGeom>
            <a:avLst/>
            <a:gdLst/>
            <a:ahLst/>
            <a:cxnLst/>
            <a:rect r="r" b="b" t="t" l="l"/>
            <a:pathLst>
              <a:path h="9202503" w="5146139">
                <a:moveTo>
                  <a:pt x="0" y="0"/>
                </a:moveTo>
                <a:lnTo>
                  <a:pt x="5146140" y="0"/>
                </a:lnTo>
                <a:lnTo>
                  <a:pt x="5146140" y="9202504"/>
                </a:lnTo>
                <a:lnTo>
                  <a:pt x="0" y="9202504"/>
                </a:lnTo>
                <a:lnTo>
                  <a:pt x="0" y="0"/>
                </a:lnTo>
                <a:close/>
              </a:path>
            </a:pathLst>
          </a:custGeom>
          <a:blipFill>
            <a:blip r:embed="rId2"/>
            <a:stretch>
              <a:fillRect l="-588" t="0" r="0" b="0"/>
            </a:stretch>
          </a:blipFill>
        </p:spPr>
      </p:sp>
      <p:sp>
        <p:nvSpPr>
          <p:cNvPr name="TextBox 3" id="3"/>
          <p:cNvSpPr txBox="true"/>
          <p:nvPr/>
        </p:nvSpPr>
        <p:spPr>
          <a:xfrm rot="0">
            <a:off x="1655300" y="265509"/>
            <a:ext cx="5407372" cy="650911"/>
          </a:xfrm>
          <a:prstGeom prst="rect">
            <a:avLst/>
          </a:prstGeom>
        </p:spPr>
        <p:txBody>
          <a:bodyPr anchor="t" rtlCol="false" tIns="0" lIns="0" bIns="0" rIns="0">
            <a:spAutoFit/>
          </a:bodyPr>
          <a:lstStyle/>
          <a:p>
            <a:pPr algn="ctr">
              <a:lnSpc>
                <a:spcPts val="5172"/>
              </a:lnSpc>
              <a:spcBef>
                <a:spcPct val="0"/>
              </a:spcBef>
            </a:pPr>
            <a:r>
              <a:rPr lang="en-US" b="true" sz="3831">
                <a:solidFill>
                  <a:srgbClr val="000000"/>
                </a:solidFill>
                <a:latin typeface="Arimo Bold"/>
                <a:ea typeface="Arimo Bold"/>
                <a:cs typeface="Arimo Bold"/>
                <a:sym typeface="Arimo Bold"/>
              </a:rPr>
              <a:t>Traditional architecture</a:t>
            </a:r>
          </a:p>
        </p:txBody>
      </p:sp>
      <p:sp>
        <p:nvSpPr>
          <p:cNvPr name="TextBox 4" id="4"/>
          <p:cNvSpPr txBox="true"/>
          <p:nvPr/>
        </p:nvSpPr>
        <p:spPr>
          <a:xfrm rot="0">
            <a:off x="7994374" y="2289226"/>
            <a:ext cx="9396588" cy="1527396"/>
          </a:xfrm>
          <a:prstGeom prst="rect">
            <a:avLst/>
          </a:prstGeom>
        </p:spPr>
        <p:txBody>
          <a:bodyPr anchor="t" rtlCol="false" tIns="0" lIns="0" bIns="0" rIns="0">
            <a:spAutoFit/>
          </a:bodyPr>
          <a:lstStyle/>
          <a:p>
            <a:pPr algn="ctr">
              <a:lnSpc>
                <a:spcPts val="3000"/>
              </a:lnSpc>
            </a:pPr>
            <a:r>
              <a:rPr lang="en-US" sz="2500">
                <a:solidFill>
                  <a:srgbClr val="000000"/>
                </a:solidFill>
                <a:latin typeface="Arimo"/>
                <a:ea typeface="Arimo"/>
                <a:cs typeface="Arimo"/>
                <a:sym typeface="Arimo"/>
              </a:rPr>
              <a:t>Community driven: Buyers and sellers establish connections through the platform, forming a good community atmosphere.</a:t>
            </a:r>
          </a:p>
          <a:p>
            <a:pPr algn="ctr">
              <a:lnSpc>
                <a:spcPts val="3000"/>
              </a:lnSpc>
              <a:spcBef>
                <a:spcPct val="0"/>
              </a:spcBef>
            </a:pPr>
            <a:r>
              <a:rPr lang="en-US" sz="2500">
                <a:solidFill>
                  <a:srgbClr val="000000"/>
                </a:solidFill>
                <a:latin typeface="Arimo"/>
                <a:ea typeface="Arimo"/>
                <a:cs typeface="Arimo"/>
                <a:sym typeface="Arimo"/>
              </a:rPr>
              <a:t>Flexibility: With third-party platform endorsement, after-sales and customer service processing.</a:t>
            </a:r>
          </a:p>
        </p:txBody>
      </p:sp>
      <p:sp>
        <p:nvSpPr>
          <p:cNvPr name="TextBox 5" id="5"/>
          <p:cNvSpPr txBox="true"/>
          <p:nvPr/>
        </p:nvSpPr>
        <p:spPr>
          <a:xfrm rot="0">
            <a:off x="8095653" y="5870097"/>
            <a:ext cx="9797868" cy="1819275"/>
          </a:xfrm>
          <a:prstGeom prst="rect">
            <a:avLst/>
          </a:prstGeom>
        </p:spPr>
        <p:txBody>
          <a:bodyPr anchor="t" rtlCol="false" tIns="0" lIns="0" bIns="0" rIns="0">
            <a:spAutoFit/>
          </a:bodyPr>
          <a:lstStyle/>
          <a:p>
            <a:pPr algn="ctr">
              <a:lnSpc>
                <a:spcPts val="2879"/>
              </a:lnSpc>
            </a:pPr>
            <a:r>
              <a:rPr lang="en-US" sz="2400">
                <a:solidFill>
                  <a:srgbClr val="000000"/>
                </a:solidFill>
                <a:latin typeface="Arimo"/>
                <a:ea typeface="Arimo"/>
                <a:cs typeface="Arimo"/>
                <a:sym typeface="Arimo"/>
              </a:rPr>
              <a:t>Trust issues: Lack of trust between buyers and sellers, prone to fraud.</a:t>
            </a:r>
          </a:p>
          <a:p>
            <a:pPr algn="ctr">
              <a:lnSpc>
                <a:spcPts val="2879"/>
              </a:lnSpc>
            </a:pPr>
            <a:r>
              <a:rPr lang="en-US" sz="2400">
                <a:solidFill>
                  <a:srgbClr val="000000"/>
                </a:solidFill>
                <a:latin typeface="Arimo"/>
                <a:ea typeface="Arimo"/>
                <a:cs typeface="Arimo"/>
                <a:sym typeface="Arimo"/>
              </a:rPr>
              <a:t>Difficult quality control: It is difficult for the platform to supervise the quality of all goods, affecting user experience.</a:t>
            </a:r>
          </a:p>
          <a:p>
            <a:pPr algn="ctr">
              <a:lnSpc>
                <a:spcPts val="2879"/>
              </a:lnSpc>
              <a:spcBef>
                <a:spcPct val="0"/>
              </a:spcBef>
            </a:pPr>
            <a:r>
              <a:rPr lang="en-US" sz="2400">
                <a:solidFill>
                  <a:srgbClr val="000000"/>
                </a:solidFill>
                <a:latin typeface="Arimo"/>
                <a:ea typeface="Arimo"/>
                <a:cs typeface="Arimo"/>
                <a:sym typeface="Arimo"/>
              </a:rPr>
              <a:t>Complex dispute handling: Handling sales disputes and complaints requires a lot of human resources.</a:t>
            </a:r>
          </a:p>
        </p:txBody>
      </p:sp>
      <p:sp>
        <p:nvSpPr>
          <p:cNvPr name="TextBox 6" id="6"/>
          <p:cNvSpPr txBox="true"/>
          <p:nvPr/>
        </p:nvSpPr>
        <p:spPr>
          <a:xfrm rot="0">
            <a:off x="8431934" y="1755494"/>
            <a:ext cx="1829246" cy="371475"/>
          </a:xfrm>
          <a:prstGeom prst="rect">
            <a:avLst/>
          </a:prstGeom>
        </p:spPr>
        <p:txBody>
          <a:bodyPr anchor="t" rtlCol="false" tIns="0" lIns="0" bIns="0" rIns="0">
            <a:spAutoFit/>
          </a:bodyPr>
          <a:lstStyle/>
          <a:p>
            <a:pPr algn="ctr">
              <a:lnSpc>
                <a:spcPts val="2879"/>
              </a:lnSpc>
              <a:spcBef>
                <a:spcPct val="0"/>
              </a:spcBef>
            </a:pPr>
            <a:r>
              <a:rPr lang="en-US" b="true" sz="2400">
                <a:solidFill>
                  <a:srgbClr val="000000"/>
                </a:solidFill>
                <a:latin typeface="Arimo Bold"/>
                <a:ea typeface="Arimo Bold"/>
                <a:cs typeface="Arimo Bold"/>
                <a:sym typeface="Arimo Bold"/>
              </a:rPr>
              <a:t>Advantages:</a:t>
            </a:r>
          </a:p>
        </p:txBody>
      </p:sp>
      <p:sp>
        <p:nvSpPr>
          <p:cNvPr name="TextBox 7" id="7"/>
          <p:cNvSpPr txBox="true"/>
          <p:nvPr/>
        </p:nvSpPr>
        <p:spPr>
          <a:xfrm rot="0">
            <a:off x="8220077" y="5327172"/>
            <a:ext cx="2252960" cy="371475"/>
          </a:xfrm>
          <a:prstGeom prst="rect">
            <a:avLst/>
          </a:prstGeom>
        </p:spPr>
        <p:txBody>
          <a:bodyPr anchor="t" rtlCol="false" tIns="0" lIns="0" bIns="0" rIns="0">
            <a:spAutoFit/>
          </a:bodyPr>
          <a:lstStyle/>
          <a:p>
            <a:pPr algn="ctr">
              <a:lnSpc>
                <a:spcPts val="2879"/>
              </a:lnSpc>
              <a:spcBef>
                <a:spcPct val="0"/>
              </a:spcBef>
            </a:pPr>
            <a:r>
              <a:rPr lang="en-US" b="true" sz="2400">
                <a:solidFill>
                  <a:srgbClr val="000000"/>
                </a:solidFill>
                <a:latin typeface="Arimo Bold"/>
                <a:ea typeface="Arimo Bold"/>
                <a:cs typeface="Arimo Bold"/>
                <a:sym typeface="Arimo Bold"/>
              </a:rPr>
              <a:t>Disadvantages:</a:t>
            </a: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455" y="898485"/>
            <a:ext cx="10057926" cy="9039561"/>
          </a:xfrm>
          <a:custGeom>
            <a:avLst/>
            <a:gdLst/>
            <a:ahLst/>
            <a:cxnLst/>
            <a:rect r="r" b="b" t="t" l="l"/>
            <a:pathLst>
              <a:path h="9039561" w="10057926">
                <a:moveTo>
                  <a:pt x="0" y="0"/>
                </a:moveTo>
                <a:lnTo>
                  <a:pt x="10057926" y="0"/>
                </a:lnTo>
                <a:lnTo>
                  <a:pt x="10057926" y="9039561"/>
                </a:lnTo>
                <a:lnTo>
                  <a:pt x="0" y="9039561"/>
                </a:lnTo>
                <a:lnTo>
                  <a:pt x="0" y="0"/>
                </a:lnTo>
                <a:close/>
              </a:path>
            </a:pathLst>
          </a:custGeom>
          <a:blipFill>
            <a:blip r:embed="rId2"/>
            <a:stretch>
              <a:fillRect l="0" t="0" r="0" b="0"/>
            </a:stretch>
          </a:blipFill>
        </p:spPr>
      </p:sp>
      <p:sp>
        <p:nvSpPr>
          <p:cNvPr name="TextBox 3" id="3"/>
          <p:cNvSpPr txBox="true"/>
          <p:nvPr/>
        </p:nvSpPr>
        <p:spPr>
          <a:xfrm rot="0">
            <a:off x="1028700" y="247546"/>
            <a:ext cx="8053239" cy="650939"/>
          </a:xfrm>
          <a:prstGeom prst="rect">
            <a:avLst/>
          </a:prstGeom>
        </p:spPr>
        <p:txBody>
          <a:bodyPr anchor="t" rtlCol="false" tIns="0" lIns="0" bIns="0" rIns="0">
            <a:spAutoFit/>
          </a:bodyPr>
          <a:lstStyle/>
          <a:p>
            <a:pPr algn="ctr">
              <a:lnSpc>
                <a:spcPts val="5170"/>
              </a:lnSpc>
              <a:spcBef>
                <a:spcPct val="0"/>
              </a:spcBef>
            </a:pPr>
            <a:r>
              <a:rPr lang="en-US" b="true" sz="3829">
                <a:solidFill>
                  <a:srgbClr val="000000"/>
                </a:solidFill>
                <a:latin typeface="Arimo Bold"/>
                <a:ea typeface="Arimo Bold"/>
                <a:cs typeface="Arimo Bold"/>
                <a:sym typeface="Arimo Bold"/>
              </a:rPr>
              <a:t>Smart Contract Model Architecture</a:t>
            </a:r>
          </a:p>
        </p:txBody>
      </p:sp>
      <p:sp>
        <p:nvSpPr>
          <p:cNvPr name="TextBox 4" id="4"/>
          <p:cNvSpPr txBox="true"/>
          <p:nvPr/>
        </p:nvSpPr>
        <p:spPr>
          <a:xfrm rot="0">
            <a:off x="10033471" y="888960"/>
            <a:ext cx="1829246" cy="371475"/>
          </a:xfrm>
          <a:prstGeom prst="rect">
            <a:avLst/>
          </a:prstGeom>
        </p:spPr>
        <p:txBody>
          <a:bodyPr anchor="t" rtlCol="false" tIns="0" lIns="0" bIns="0" rIns="0">
            <a:spAutoFit/>
          </a:bodyPr>
          <a:lstStyle/>
          <a:p>
            <a:pPr algn="ctr">
              <a:lnSpc>
                <a:spcPts val="2879"/>
              </a:lnSpc>
              <a:spcBef>
                <a:spcPct val="0"/>
              </a:spcBef>
            </a:pPr>
            <a:r>
              <a:rPr lang="en-US" b="true" sz="2400">
                <a:solidFill>
                  <a:srgbClr val="000000"/>
                </a:solidFill>
                <a:latin typeface="Arimo Bold"/>
                <a:ea typeface="Arimo Bold"/>
                <a:cs typeface="Arimo Bold"/>
                <a:sym typeface="Arimo Bold"/>
              </a:rPr>
              <a:t>Advantages:</a:t>
            </a:r>
          </a:p>
        </p:txBody>
      </p:sp>
      <p:sp>
        <p:nvSpPr>
          <p:cNvPr name="TextBox 5" id="5"/>
          <p:cNvSpPr txBox="true"/>
          <p:nvPr/>
        </p:nvSpPr>
        <p:spPr>
          <a:xfrm rot="0">
            <a:off x="10033471" y="7037515"/>
            <a:ext cx="2252960" cy="371475"/>
          </a:xfrm>
          <a:prstGeom prst="rect">
            <a:avLst/>
          </a:prstGeom>
        </p:spPr>
        <p:txBody>
          <a:bodyPr anchor="t" rtlCol="false" tIns="0" lIns="0" bIns="0" rIns="0">
            <a:spAutoFit/>
          </a:bodyPr>
          <a:lstStyle/>
          <a:p>
            <a:pPr algn="ctr">
              <a:lnSpc>
                <a:spcPts val="2879"/>
              </a:lnSpc>
              <a:spcBef>
                <a:spcPct val="0"/>
              </a:spcBef>
            </a:pPr>
            <a:r>
              <a:rPr lang="en-US" b="true" sz="2400">
                <a:solidFill>
                  <a:srgbClr val="000000"/>
                </a:solidFill>
                <a:latin typeface="Arimo Bold"/>
                <a:ea typeface="Arimo Bold"/>
                <a:cs typeface="Arimo Bold"/>
                <a:sym typeface="Arimo Bold"/>
              </a:rPr>
              <a:t>Disadvantages:</a:t>
            </a:r>
          </a:p>
        </p:txBody>
      </p:sp>
      <p:sp>
        <p:nvSpPr>
          <p:cNvPr name="TextBox 6" id="6"/>
          <p:cNvSpPr txBox="true"/>
          <p:nvPr/>
        </p:nvSpPr>
        <p:spPr>
          <a:xfrm rot="0">
            <a:off x="10033471" y="5046790"/>
            <a:ext cx="1913930" cy="371475"/>
          </a:xfrm>
          <a:prstGeom prst="rect">
            <a:avLst/>
          </a:prstGeom>
        </p:spPr>
        <p:txBody>
          <a:bodyPr anchor="t" rtlCol="false" tIns="0" lIns="0" bIns="0" rIns="0">
            <a:spAutoFit/>
          </a:bodyPr>
          <a:lstStyle/>
          <a:p>
            <a:pPr algn="ctr">
              <a:lnSpc>
                <a:spcPts val="2879"/>
              </a:lnSpc>
              <a:spcBef>
                <a:spcPct val="0"/>
              </a:spcBef>
            </a:pPr>
            <a:r>
              <a:rPr lang="en-US" b="true" sz="2400">
                <a:solidFill>
                  <a:srgbClr val="000000"/>
                </a:solidFill>
                <a:latin typeface="Arimo Bold"/>
                <a:ea typeface="Arimo Bold"/>
                <a:cs typeface="Arimo Bold"/>
                <a:sym typeface="Arimo Bold"/>
              </a:rPr>
              <a:t>Intermediate:</a:t>
            </a:r>
          </a:p>
        </p:txBody>
      </p:sp>
      <p:sp>
        <p:nvSpPr>
          <p:cNvPr name="TextBox 7" id="7"/>
          <p:cNvSpPr txBox="true"/>
          <p:nvPr/>
        </p:nvSpPr>
        <p:spPr>
          <a:xfrm rot="0">
            <a:off x="10033471" y="1427290"/>
            <a:ext cx="8127228" cy="3267075"/>
          </a:xfrm>
          <a:prstGeom prst="rect">
            <a:avLst/>
          </a:prstGeom>
        </p:spPr>
        <p:txBody>
          <a:bodyPr anchor="t" rtlCol="false" tIns="0" lIns="0" bIns="0" rIns="0">
            <a:spAutoFit/>
          </a:bodyPr>
          <a:lstStyle/>
          <a:p>
            <a:pPr algn="ctr">
              <a:lnSpc>
                <a:spcPts val="2879"/>
              </a:lnSpc>
              <a:spcBef>
                <a:spcPct val="0"/>
              </a:spcBef>
            </a:pPr>
            <a:r>
              <a:rPr lang="en-US" sz="2400">
                <a:solidFill>
                  <a:srgbClr val="000000"/>
                </a:solidFill>
                <a:latin typeface="Arimo"/>
                <a:ea typeface="Arimo"/>
                <a:cs typeface="Arimo"/>
                <a:sym typeface="Arimo"/>
              </a:rPr>
              <a:t>Transparency: Smart contracts are open on the blockchain, all transaction records are traceable, and trust is enhanced.</a:t>
            </a:r>
          </a:p>
          <a:p>
            <a:pPr algn="ctr">
              <a:lnSpc>
                <a:spcPts val="2879"/>
              </a:lnSpc>
              <a:spcBef>
                <a:spcPct val="0"/>
              </a:spcBef>
            </a:pPr>
            <a:r>
              <a:rPr lang="en-US" sz="2400">
                <a:solidFill>
                  <a:srgbClr val="000000"/>
                </a:solidFill>
                <a:latin typeface="Arimo"/>
                <a:ea typeface="Arimo"/>
                <a:cs typeface="Arimo"/>
                <a:sym typeface="Arimo"/>
              </a:rPr>
              <a:t>Automation: Transactions and payments are automatically executed through smart contracts, reducing manual intervention and improving efficiency.</a:t>
            </a:r>
          </a:p>
          <a:p>
            <a:pPr algn="ctr">
              <a:lnSpc>
                <a:spcPts val="2879"/>
              </a:lnSpc>
              <a:spcBef>
                <a:spcPct val="0"/>
              </a:spcBef>
            </a:pPr>
            <a:r>
              <a:rPr lang="en-US" sz="2400">
                <a:solidFill>
                  <a:srgbClr val="000000"/>
                </a:solidFill>
                <a:latin typeface="Arimo"/>
                <a:ea typeface="Arimo"/>
                <a:cs typeface="Arimo"/>
                <a:sym typeface="Arimo"/>
              </a:rPr>
              <a:t>Decentralization: Without the intervention of a centralized platform, transactions between users are more direct.</a:t>
            </a:r>
          </a:p>
          <a:p>
            <a:pPr algn="ctr">
              <a:lnSpc>
                <a:spcPts val="2879"/>
              </a:lnSpc>
              <a:spcBef>
                <a:spcPct val="0"/>
              </a:spcBef>
            </a:pPr>
            <a:r>
              <a:rPr lang="en-US" sz="2400">
                <a:solidFill>
                  <a:srgbClr val="000000"/>
                </a:solidFill>
                <a:latin typeface="Arimo"/>
                <a:ea typeface="Arimo"/>
                <a:cs typeface="Arimo"/>
                <a:sym typeface="Arimo"/>
              </a:rPr>
              <a:t>Security: The use of blockchain technology reduces the risk of fraud and data tampering.</a:t>
            </a:r>
          </a:p>
        </p:txBody>
      </p:sp>
      <p:sp>
        <p:nvSpPr>
          <p:cNvPr name="TextBox 8" id="8"/>
          <p:cNvSpPr txBox="true"/>
          <p:nvPr/>
        </p:nvSpPr>
        <p:spPr>
          <a:xfrm rot="0">
            <a:off x="10033471" y="5589715"/>
            <a:ext cx="8254529" cy="1095375"/>
          </a:xfrm>
          <a:prstGeom prst="rect">
            <a:avLst/>
          </a:prstGeom>
        </p:spPr>
        <p:txBody>
          <a:bodyPr anchor="t" rtlCol="false" tIns="0" lIns="0" bIns="0" rIns="0">
            <a:spAutoFit/>
          </a:bodyPr>
          <a:lstStyle/>
          <a:p>
            <a:pPr algn="ctr">
              <a:lnSpc>
                <a:spcPts val="2879"/>
              </a:lnSpc>
              <a:spcBef>
                <a:spcPct val="0"/>
              </a:spcBef>
            </a:pPr>
            <a:r>
              <a:rPr lang="en-US" sz="2400">
                <a:solidFill>
                  <a:srgbClr val="000000"/>
                </a:solidFill>
                <a:latin typeface="Arimo"/>
                <a:ea typeface="Arimo"/>
                <a:cs typeface="Arimo"/>
                <a:sym typeface="Arimo"/>
              </a:rPr>
              <a:t>Order processing: There may be a need for after-sales service, when trust mechanisms such as points can be introduced</a:t>
            </a:r>
          </a:p>
        </p:txBody>
      </p:sp>
      <p:sp>
        <p:nvSpPr>
          <p:cNvPr name="TextBox 9" id="9"/>
          <p:cNvSpPr txBox="true"/>
          <p:nvPr/>
        </p:nvSpPr>
        <p:spPr>
          <a:xfrm rot="0">
            <a:off x="10033471" y="7580440"/>
            <a:ext cx="8127228" cy="1095375"/>
          </a:xfrm>
          <a:prstGeom prst="rect">
            <a:avLst/>
          </a:prstGeom>
        </p:spPr>
        <p:txBody>
          <a:bodyPr anchor="t" rtlCol="false" tIns="0" lIns="0" bIns="0" rIns="0">
            <a:spAutoFit/>
          </a:bodyPr>
          <a:lstStyle/>
          <a:p>
            <a:pPr algn="ctr">
              <a:lnSpc>
                <a:spcPts val="2879"/>
              </a:lnSpc>
              <a:spcBef>
                <a:spcPct val="0"/>
              </a:spcBef>
            </a:pPr>
            <a:r>
              <a:rPr lang="en-US" sz="2400">
                <a:solidFill>
                  <a:srgbClr val="000000"/>
                </a:solidFill>
                <a:latin typeface="Arimo"/>
                <a:ea typeface="Arimo"/>
                <a:cs typeface="Arimo"/>
                <a:sym typeface="Arimo"/>
              </a:rPr>
              <a:t>Network congestion: When the transaction volume is high, the blockchain network may be congested, resulting in transaction delays.</a:t>
            </a:r>
          </a:p>
        </p:txBody>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888924" y="1438255"/>
          <a:ext cx="16946579" cy="7876485"/>
        </p:xfrm>
        <a:graphic>
          <a:graphicData uri="http://schemas.openxmlformats.org/drawingml/2006/table">
            <a:tbl>
              <a:tblPr/>
              <a:tblGrid>
                <a:gridCol w="3085396"/>
                <a:gridCol w="3341037"/>
                <a:gridCol w="3278907"/>
                <a:gridCol w="3051099"/>
                <a:gridCol w="4190141"/>
              </a:tblGrid>
              <a:tr h="586000">
                <a:tc>
                  <a:txBody>
                    <a:bodyPr anchor="t" rtlCol="false"/>
                    <a:lstStyle/>
                    <a:p>
                      <a:pPr algn="ctr">
                        <a:lnSpc>
                          <a:spcPts val="1920"/>
                        </a:lnSpc>
                        <a:defRPr/>
                      </a:pPr>
                      <a:r>
                        <a:rPr lang="en-US" sz="1600">
                          <a:solidFill>
                            <a:srgbClr val="FFFFFF"/>
                          </a:solidFill>
                          <a:latin typeface="Arial"/>
                          <a:ea typeface="Arial"/>
                          <a:cs typeface="Arial"/>
                          <a:sym typeface="Arial"/>
                        </a:rPr>
                        <a:t>Feature category</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E907E9"/>
                    </a:solidFill>
                  </a:tcPr>
                </a:tc>
                <a:tc>
                  <a:txBody>
                    <a:bodyPr anchor="t" rtlCol="false"/>
                    <a:lstStyle/>
                    <a:p>
                      <a:pPr algn="ctr">
                        <a:lnSpc>
                          <a:spcPts val="1920"/>
                        </a:lnSpc>
                        <a:defRPr/>
                      </a:pPr>
                      <a:r>
                        <a:rPr lang="en-US" sz="1600">
                          <a:solidFill>
                            <a:srgbClr val="000000"/>
                          </a:solidFill>
                          <a:latin typeface="Arial"/>
                          <a:ea typeface="Arial"/>
                          <a:cs typeface="Arial"/>
                          <a:sym typeface="Arial"/>
                        </a:rPr>
                        <a:t>eBay</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ctr">
                        <a:lnSpc>
                          <a:spcPts val="1920"/>
                        </a:lnSpc>
                        <a:defRPr/>
                      </a:pPr>
                      <a:r>
                        <a:rPr lang="en-US" sz="1600">
                          <a:solidFill>
                            <a:srgbClr val="000000"/>
                          </a:solidFill>
                          <a:latin typeface="Arial"/>
                          <a:ea typeface="Arial"/>
                          <a:cs typeface="Arial"/>
                          <a:sym typeface="Arial"/>
                        </a:rPr>
                        <a:t>Goofish</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ctr">
                        <a:lnSpc>
                          <a:spcPts val="1920"/>
                        </a:lnSpc>
                        <a:defRPr/>
                      </a:pPr>
                      <a:r>
                        <a:rPr lang="en-US" sz="1600">
                          <a:solidFill>
                            <a:srgbClr val="000000"/>
                          </a:solidFill>
                          <a:latin typeface="Arial"/>
                          <a:ea typeface="Arial"/>
                          <a:cs typeface="Arial"/>
                          <a:sym typeface="Arial"/>
                        </a:rPr>
                        <a:t>Lazada</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ctr">
                        <a:lnSpc>
                          <a:spcPts val="1920"/>
                        </a:lnSpc>
                        <a:defRPr/>
                      </a:pPr>
                      <a:r>
                        <a:rPr lang="en-US" sz="1600">
                          <a:solidFill>
                            <a:srgbClr val="F366FF"/>
                          </a:solidFill>
                          <a:latin typeface="Arial"/>
                          <a:ea typeface="Arial"/>
                          <a:cs typeface="Arial"/>
                          <a:sym typeface="Arial"/>
                        </a:rPr>
                        <a:t>LibMarket</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r>
              <a:tr h="586000">
                <a:tc>
                  <a:txBody>
                    <a:bodyPr anchor="t" rtlCol="false"/>
                    <a:lstStyle/>
                    <a:p>
                      <a:pPr algn="ctr">
                        <a:lnSpc>
                          <a:spcPts val="1920"/>
                        </a:lnSpc>
                        <a:defRPr/>
                      </a:pPr>
                      <a:r>
                        <a:rPr lang="en-US" b="true" sz="1600">
                          <a:solidFill>
                            <a:srgbClr val="000000"/>
                          </a:solidFill>
                          <a:latin typeface="Arial Bold"/>
                          <a:ea typeface="Arial Bold"/>
                          <a:cs typeface="Arial Bold"/>
                          <a:sym typeface="Arial Bold"/>
                        </a:rPr>
                        <a:t>Decentralized mechanism</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FACAF8"/>
                    </a:solidFill>
                  </a:tcPr>
                </a:tc>
                <a:tc>
                  <a:txBody>
                    <a:bodyPr anchor="t" rtlCol="false"/>
                    <a:lstStyle/>
                    <a:p>
                      <a:pPr algn="ctr">
                        <a:lnSpc>
                          <a:spcPts val="1920"/>
                        </a:lnSpc>
                        <a:defRPr/>
                      </a:pPr>
                      <a:r>
                        <a:rPr lang="en-US" sz="1600">
                          <a:solidFill>
                            <a:srgbClr val="000000"/>
                          </a:solidFill>
                          <a:latin typeface="Arial"/>
                          <a:ea typeface="Arial"/>
                          <a:cs typeface="Arial"/>
                          <a:sym typeface="Arial"/>
                        </a:rPr>
                        <a:t>✘</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ctr">
                        <a:lnSpc>
                          <a:spcPts val="1920"/>
                        </a:lnSpc>
                        <a:defRPr/>
                      </a:pPr>
                      <a:r>
                        <a:rPr lang="en-US" sz="1600">
                          <a:solidFill>
                            <a:srgbClr val="000000"/>
                          </a:solidFill>
                          <a:latin typeface="Arial"/>
                          <a:ea typeface="Arial"/>
                          <a:cs typeface="Arial"/>
                          <a:sym typeface="Arial"/>
                        </a:rPr>
                        <a:t>✘</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ctr">
                        <a:lnSpc>
                          <a:spcPts val="1920"/>
                        </a:lnSpc>
                        <a:defRPr/>
                      </a:pPr>
                      <a:r>
                        <a:rPr lang="en-US" sz="1600">
                          <a:solidFill>
                            <a:srgbClr val="000000"/>
                          </a:solidFill>
                          <a:latin typeface="Arial"/>
                          <a:ea typeface="Arial"/>
                          <a:cs typeface="Arial"/>
                          <a:sym typeface="Arial"/>
                        </a:rPr>
                        <a:t>✘</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ctr">
                        <a:lnSpc>
                          <a:spcPts val="2160"/>
                        </a:lnSpc>
                        <a:defRPr/>
                      </a:pPr>
                      <a:r>
                        <a:rPr lang="en-US" b="true" sz="1800">
                          <a:solidFill>
                            <a:srgbClr val="CA09CA"/>
                          </a:solidFill>
                          <a:latin typeface="Arial Bold"/>
                          <a:ea typeface="Arial Bold"/>
                          <a:cs typeface="Arial Bold"/>
                          <a:sym typeface="Arial Bold"/>
                        </a:rPr>
                        <a:t>✔</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r>
              <a:tr h="586000">
                <a:tc>
                  <a:txBody>
                    <a:bodyPr anchor="t" rtlCol="false"/>
                    <a:lstStyle/>
                    <a:p>
                      <a:pPr algn="ctr">
                        <a:lnSpc>
                          <a:spcPts val="1920"/>
                        </a:lnSpc>
                        <a:defRPr/>
                      </a:pPr>
                      <a:r>
                        <a:rPr lang="en-US" b="true" sz="1600">
                          <a:solidFill>
                            <a:srgbClr val="000000"/>
                          </a:solidFill>
                          <a:latin typeface="Arial Bold"/>
                          <a:ea typeface="Arial Bold"/>
                          <a:cs typeface="Arial Bold"/>
                          <a:sym typeface="Arial Bold"/>
                        </a:rPr>
                        <a:t>Product Performance</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FAC1F0"/>
                    </a:solidFill>
                  </a:tcPr>
                </a:tc>
                <a:tc>
                  <a:txBody>
                    <a:bodyPr anchor="t" rtlCol="false"/>
                    <a:lstStyle/>
                    <a:p>
                      <a:pPr algn="ctr">
                        <a:lnSpc>
                          <a:spcPts val="1920"/>
                        </a:lnSpc>
                        <a:defRPr/>
                      </a:pPr>
                      <a:r>
                        <a:rPr lang="en-US" sz="1600">
                          <a:solidFill>
                            <a:srgbClr val="000000"/>
                          </a:solidFill>
                          <a:latin typeface="Arial"/>
                          <a:ea typeface="Arial"/>
                          <a:cs typeface="Arial"/>
                          <a:sym typeface="Arial"/>
                        </a:rPr>
                        <a:t>middle</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ctr">
                        <a:lnSpc>
                          <a:spcPts val="1920"/>
                        </a:lnSpc>
                        <a:defRPr/>
                      </a:pPr>
                      <a:r>
                        <a:rPr lang="en-US" sz="1600">
                          <a:solidFill>
                            <a:srgbClr val="000000"/>
                          </a:solidFill>
                          <a:latin typeface="Arial"/>
                          <a:ea typeface="Arial"/>
                          <a:cs typeface="Arial"/>
                          <a:sym typeface="Arial"/>
                        </a:rPr>
                        <a:t>middle</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ctr">
                        <a:lnSpc>
                          <a:spcPts val="1920"/>
                        </a:lnSpc>
                        <a:defRPr/>
                      </a:pPr>
                      <a:r>
                        <a:rPr lang="en-US" sz="1600">
                          <a:solidFill>
                            <a:srgbClr val="000000"/>
                          </a:solidFill>
                          <a:latin typeface="Arial"/>
                          <a:ea typeface="Arial"/>
                          <a:cs typeface="Arial"/>
                          <a:sym typeface="Arial"/>
                        </a:rPr>
                        <a:t>low</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ctr">
                        <a:lnSpc>
                          <a:spcPts val="1920"/>
                        </a:lnSpc>
                        <a:defRPr/>
                      </a:pPr>
                      <a:r>
                        <a:rPr lang="en-US" sz="1600">
                          <a:solidFill>
                            <a:srgbClr val="CA09CA"/>
                          </a:solidFill>
                          <a:latin typeface="Arial"/>
                          <a:ea typeface="Arial"/>
                          <a:cs typeface="Arial"/>
                          <a:sym typeface="Arial"/>
                        </a:rPr>
                        <a:t>high</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r>
              <a:tr h="586000">
                <a:tc>
                  <a:txBody>
                    <a:bodyPr anchor="t" rtlCol="false"/>
                    <a:lstStyle/>
                    <a:p>
                      <a:pPr algn="ctr">
                        <a:lnSpc>
                          <a:spcPts val="1920"/>
                        </a:lnSpc>
                        <a:defRPr/>
                      </a:pPr>
                      <a:r>
                        <a:rPr lang="en-US" b="true" sz="1600">
                          <a:solidFill>
                            <a:srgbClr val="000000"/>
                          </a:solidFill>
                          <a:latin typeface="Arial Bold"/>
                          <a:ea typeface="Arial Bold"/>
                          <a:cs typeface="Arial Bold"/>
                          <a:sym typeface="Arial Bold"/>
                        </a:rPr>
                        <a:t>Privacy and Security</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FACAF8"/>
                    </a:solidFill>
                  </a:tcPr>
                </a:tc>
                <a:tc>
                  <a:txBody>
                    <a:bodyPr anchor="t" rtlCol="false"/>
                    <a:lstStyle/>
                    <a:p>
                      <a:pPr algn="ctr">
                        <a:lnSpc>
                          <a:spcPts val="1920"/>
                        </a:lnSpc>
                        <a:defRPr/>
                      </a:pPr>
                      <a:r>
                        <a:rPr lang="en-US" sz="1600">
                          <a:solidFill>
                            <a:srgbClr val="000000"/>
                          </a:solidFill>
                          <a:latin typeface="Arial"/>
                          <a:ea typeface="Arial"/>
                          <a:cs typeface="Arial"/>
                          <a:sym typeface="Arial"/>
                        </a:rPr>
                        <a:t>middle</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ctr">
                        <a:lnSpc>
                          <a:spcPts val="1920"/>
                        </a:lnSpc>
                        <a:defRPr/>
                      </a:pPr>
                      <a:r>
                        <a:rPr lang="en-US" sz="1600">
                          <a:solidFill>
                            <a:srgbClr val="000000"/>
                          </a:solidFill>
                          <a:latin typeface="Arial"/>
                          <a:ea typeface="Arial"/>
                          <a:cs typeface="Arial"/>
                          <a:sym typeface="Arial"/>
                        </a:rPr>
                        <a:t>low</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ctr">
                        <a:lnSpc>
                          <a:spcPts val="1920"/>
                        </a:lnSpc>
                        <a:defRPr/>
                      </a:pPr>
                      <a:r>
                        <a:rPr lang="en-US" sz="1600">
                          <a:solidFill>
                            <a:srgbClr val="000000"/>
                          </a:solidFill>
                          <a:latin typeface="Arial"/>
                          <a:ea typeface="Arial"/>
                          <a:cs typeface="Arial"/>
                          <a:sym typeface="Arial"/>
                        </a:rPr>
                        <a:t>middle</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ctr">
                        <a:lnSpc>
                          <a:spcPts val="1920"/>
                        </a:lnSpc>
                        <a:defRPr/>
                      </a:pPr>
                      <a:r>
                        <a:rPr lang="en-US" b="true" sz="1600">
                          <a:solidFill>
                            <a:srgbClr val="CA09CA"/>
                          </a:solidFill>
                          <a:latin typeface="Arial Bold"/>
                          <a:ea typeface="Arial Bold"/>
                          <a:cs typeface="Arial Bold"/>
                          <a:sym typeface="Arial Bold"/>
                        </a:rPr>
                        <a:t>high</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r>
              <a:tr h="586000">
                <a:tc>
                  <a:txBody>
                    <a:bodyPr anchor="t" rtlCol="false"/>
                    <a:lstStyle/>
                    <a:p>
                      <a:pPr algn="ctr">
                        <a:lnSpc>
                          <a:spcPts val="1920"/>
                        </a:lnSpc>
                        <a:defRPr/>
                      </a:pPr>
                      <a:r>
                        <a:rPr lang="en-US" b="true" sz="1600">
                          <a:solidFill>
                            <a:srgbClr val="000000"/>
                          </a:solidFill>
                          <a:latin typeface="Arial Bold"/>
                          <a:ea typeface="Arial Bold"/>
                          <a:cs typeface="Arial Bold"/>
                          <a:sym typeface="Arial Bold"/>
                        </a:rPr>
                        <a:t>Scalable functionality</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FAC1F0"/>
                    </a:solidFill>
                  </a:tcPr>
                </a:tc>
                <a:tc>
                  <a:txBody>
                    <a:bodyPr anchor="t" rtlCol="false"/>
                    <a:lstStyle/>
                    <a:p>
                      <a:pPr algn="ctr">
                        <a:lnSpc>
                          <a:spcPts val="1920"/>
                        </a:lnSpc>
                        <a:defRPr/>
                      </a:pPr>
                      <a:r>
                        <a:rPr lang="en-US" sz="1600">
                          <a:solidFill>
                            <a:srgbClr val="000000"/>
                          </a:solidFill>
                          <a:latin typeface="Arial"/>
                          <a:ea typeface="Arial"/>
                          <a:cs typeface="Arial"/>
                          <a:sym typeface="Arial"/>
                        </a:rPr>
                        <a:t>low</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ctr">
                        <a:lnSpc>
                          <a:spcPts val="1920"/>
                        </a:lnSpc>
                        <a:defRPr/>
                      </a:pPr>
                      <a:r>
                        <a:rPr lang="en-US" sz="1600">
                          <a:solidFill>
                            <a:srgbClr val="000000"/>
                          </a:solidFill>
                          <a:latin typeface="Arial"/>
                          <a:ea typeface="Arial"/>
                          <a:cs typeface="Arial"/>
                          <a:sym typeface="Arial"/>
                        </a:rPr>
                        <a:t>middle</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ctr">
                        <a:lnSpc>
                          <a:spcPts val="1920"/>
                        </a:lnSpc>
                        <a:defRPr/>
                      </a:pPr>
                      <a:r>
                        <a:rPr lang="en-US" sz="1600">
                          <a:solidFill>
                            <a:srgbClr val="000000"/>
                          </a:solidFill>
                          <a:latin typeface="Arial"/>
                          <a:ea typeface="Arial"/>
                          <a:cs typeface="Arial"/>
                          <a:sym typeface="Arial"/>
                        </a:rPr>
                        <a:t>middle</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ctr">
                        <a:lnSpc>
                          <a:spcPts val="1920"/>
                        </a:lnSpc>
                        <a:defRPr/>
                      </a:pPr>
                      <a:r>
                        <a:rPr lang="en-US" b="true" sz="1600">
                          <a:solidFill>
                            <a:srgbClr val="CA09CA"/>
                          </a:solidFill>
                          <a:latin typeface="Arial Bold"/>
                          <a:ea typeface="Arial Bold"/>
                          <a:cs typeface="Arial Bold"/>
                          <a:sym typeface="Arial Bold"/>
                        </a:rPr>
                        <a:t>high</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r>
              <a:tr h="586000">
                <a:tc>
                  <a:txBody>
                    <a:bodyPr anchor="t" rtlCol="false"/>
                    <a:lstStyle/>
                    <a:p>
                      <a:pPr algn="ctr">
                        <a:lnSpc>
                          <a:spcPts val="1920"/>
                        </a:lnSpc>
                        <a:defRPr/>
                      </a:pPr>
                      <a:r>
                        <a:rPr lang="en-US" b="true" sz="1600">
                          <a:solidFill>
                            <a:srgbClr val="000000"/>
                          </a:solidFill>
                          <a:latin typeface="Arial Bold"/>
                          <a:ea typeface="Arial Bold"/>
                          <a:cs typeface="Arial Bold"/>
                          <a:sym typeface="Arial Bold"/>
                        </a:rPr>
                        <a:t>barrier to entry</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FACAF8"/>
                    </a:solidFill>
                  </a:tcPr>
                </a:tc>
                <a:tc>
                  <a:txBody>
                    <a:bodyPr anchor="t" rtlCol="false"/>
                    <a:lstStyle/>
                    <a:p>
                      <a:pPr algn="ctr">
                        <a:lnSpc>
                          <a:spcPts val="1920"/>
                        </a:lnSpc>
                        <a:defRPr/>
                      </a:pPr>
                      <a:r>
                        <a:rPr lang="en-US" sz="1600">
                          <a:solidFill>
                            <a:srgbClr val="000000"/>
                          </a:solidFill>
                          <a:latin typeface="Arial"/>
                          <a:ea typeface="Arial"/>
                          <a:cs typeface="Arial"/>
                          <a:sym typeface="Arial"/>
                        </a:rPr>
                        <a:t>高</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ctr">
                        <a:lnSpc>
                          <a:spcPts val="1920"/>
                        </a:lnSpc>
                        <a:defRPr/>
                      </a:pPr>
                      <a:r>
                        <a:rPr lang="en-US" sz="1600">
                          <a:solidFill>
                            <a:srgbClr val="000000"/>
                          </a:solidFill>
                          <a:latin typeface="Arial"/>
                          <a:ea typeface="Arial"/>
                          <a:cs typeface="Arial"/>
                          <a:sym typeface="Arial"/>
                        </a:rPr>
                        <a:t>high</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ctr">
                        <a:lnSpc>
                          <a:spcPts val="1920"/>
                        </a:lnSpc>
                        <a:defRPr/>
                      </a:pPr>
                      <a:r>
                        <a:rPr lang="en-US" sz="1600">
                          <a:solidFill>
                            <a:srgbClr val="000000"/>
                          </a:solidFill>
                          <a:latin typeface="Arial"/>
                          <a:ea typeface="Arial"/>
                          <a:cs typeface="Arial"/>
                          <a:sym typeface="Arial"/>
                        </a:rPr>
                        <a:t>high</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ctr">
                        <a:lnSpc>
                          <a:spcPts val="1920"/>
                        </a:lnSpc>
                        <a:defRPr/>
                      </a:pPr>
                      <a:r>
                        <a:rPr lang="en-US" b="true" sz="1600">
                          <a:solidFill>
                            <a:srgbClr val="CA09CA"/>
                          </a:solidFill>
                          <a:latin typeface="Arial Bold"/>
                          <a:ea typeface="Arial Bold"/>
                          <a:cs typeface="Arial Bold"/>
                          <a:sym typeface="Arial Bold"/>
                        </a:rPr>
                        <a:t>low</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r>
              <a:tr h="586000">
                <a:tc>
                  <a:txBody>
                    <a:bodyPr anchor="t" rtlCol="false"/>
                    <a:lstStyle/>
                    <a:p>
                      <a:pPr algn="ctr">
                        <a:lnSpc>
                          <a:spcPts val="1920"/>
                        </a:lnSpc>
                        <a:defRPr/>
                      </a:pPr>
                      <a:r>
                        <a:rPr lang="en-US" b="true" sz="1600">
                          <a:solidFill>
                            <a:srgbClr val="000000"/>
                          </a:solidFill>
                          <a:latin typeface="Arial Bold"/>
                          <a:ea typeface="Arial Bold"/>
                          <a:cs typeface="Arial Bold"/>
                          <a:sym typeface="Arial Bold"/>
                        </a:rPr>
                        <a:t>Cross chain asset trading</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FAC1F0"/>
                    </a:solidFill>
                  </a:tcPr>
                </a:tc>
                <a:tc>
                  <a:txBody>
                    <a:bodyPr anchor="t" rtlCol="false"/>
                    <a:lstStyle/>
                    <a:p>
                      <a:pPr algn="ctr">
                        <a:lnSpc>
                          <a:spcPts val="1920"/>
                        </a:lnSpc>
                        <a:defRPr/>
                      </a:pPr>
                      <a:r>
                        <a:rPr lang="en-US" sz="1600">
                          <a:solidFill>
                            <a:srgbClr val="000000"/>
                          </a:solidFill>
                          <a:latin typeface="Arial"/>
                          <a:ea typeface="Arial"/>
                          <a:cs typeface="Arial"/>
                          <a:sym typeface="Arial"/>
                        </a:rPr>
                        <a:t>✘</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ctr">
                        <a:lnSpc>
                          <a:spcPts val="1920"/>
                        </a:lnSpc>
                        <a:defRPr/>
                      </a:pPr>
                      <a:r>
                        <a:rPr lang="en-US" sz="1600">
                          <a:solidFill>
                            <a:srgbClr val="000000"/>
                          </a:solidFill>
                          <a:latin typeface="Arial"/>
                          <a:ea typeface="Arial"/>
                          <a:cs typeface="Arial"/>
                          <a:sym typeface="Arial"/>
                        </a:rPr>
                        <a:t>✘</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ctr">
                        <a:lnSpc>
                          <a:spcPts val="1920"/>
                        </a:lnSpc>
                        <a:defRPr/>
                      </a:pPr>
                      <a:r>
                        <a:rPr lang="en-US" sz="1600">
                          <a:solidFill>
                            <a:srgbClr val="000000"/>
                          </a:solidFill>
                          <a:latin typeface="Arial"/>
                          <a:ea typeface="Arial"/>
                          <a:cs typeface="Arial"/>
                          <a:sym typeface="Arial"/>
                        </a:rPr>
                        <a:t>✘</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ctr">
                        <a:lnSpc>
                          <a:spcPts val="2160"/>
                        </a:lnSpc>
                        <a:defRPr/>
                      </a:pPr>
                      <a:r>
                        <a:rPr lang="en-US" b="true" sz="1800">
                          <a:solidFill>
                            <a:srgbClr val="CA09CA"/>
                          </a:solidFill>
                          <a:latin typeface="Arial Bold"/>
                          <a:ea typeface="Arial Bold"/>
                          <a:cs typeface="Arial Bold"/>
                          <a:sym typeface="Arial Bold"/>
                        </a:rPr>
                        <a:t>✔</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r>
              <a:tr h="822031">
                <a:tc>
                  <a:txBody>
                    <a:bodyPr anchor="t" rtlCol="false"/>
                    <a:lstStyle/>
                    <a:p>
                      <a:pPr algn="ctr">
                        <a:lnSpc>
                          <a:spcPts val="1920"/>
                        </a:lnSpc>
                        <a:defRPr/>
                      </a:pPr>
                      <a:r>
                        <a:rPr lang="en-US" b="true" sz="1600">
                          <a:solidFill>
                            <a:srgbClr val="000000"/>
                          </a:solidFill>
                          <a:latin typeface="Arial Bold"/>
                          <a:ea typeface="Arial Bold"/>
                          <a:cs typeface="Arial Bold"/>
                          <a:sym typeface="Arial Bold"/>
                        </a:rPr>
                        <a:t>operating costs </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FACAF8"/>
                    </a:solidFill>
                  </a:tcPr>
                </a:tc>
                <a:tc>
                  <a:txBody>
                    <a:bodyPr anchor="t" rtlCol="false"/>
                    <a:lstStyle/>
                    <a:p>
                      <a:pPr algn="ctr">
                        <a:lnSpc>
                          <a:spcPts val="1920"/>
                        </a:lnSpc>
                        <a:defRPr/>
                      </a:pPr>
                      <a:r>
                        <a:rPr lang="en-US" sz="1600">
                          <a:solidFill>
                            <a:srgbClr val="000000"/>
                          </a:solidFill>
                          <a:latin typeface="Arial"/>
                          <a:ea typeface="Arial"/>
                          <a:cs typeface="Arial"/>
                          <a:sym typeface="Arial"/>
                        </a:rPr>
                        <a:t>high</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ctr">
                        <a:lnSpc>
                          <a:spcPts val="1920"/>
                        </a:lnSpc>
                        <a:defRPr/>
                      </a:pPr>
                      <a:r>
                        <a:rPr lang="en-US" sz="1600">
                          <a:solidFill>
                            <a:srgbClr val="000000"/>
                          </a:solidFill>
                          <a:latin typeface="Arial"/>
                          <a:ea typeface="Arial"/>
                          <a:cs typeface="Arial"/>
                          <a:sym typeface="Arial"/>
                        </a:rPr>
                        <a:t>middle</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ctr">
                        <a:lnSpc>
                          <a:spcPts val="1920"/>
                        </a:lnSpc>
                        <a:defRPr/>
                      </a:pPr>
                      <a:r>
                        <a:rPr lang="en-US" sz="1600">
                          <a:solidFill>
                            <a:srgbClr val="000000"/>
                          </a:solidFill>
                          <a:latin typeface="Arial"/>
                          <a:ea typeface="Arial"/>
                          <a:cs typeface="Arial"/>
                          <a:sym typeface="Arial"/>
                        </a:rPr>
                        <a:t>high</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ctr">
                        <a:lnSpc>
                          <a:spcPts val="1920"/>
                        </a:lnSpc>
                        <a:defRPr/>
                      </a:pPr>
                      <a:r>
                        <a:rPr lang="en-US" b="true" sz="1600">
                          <a:solidFill>
                            <a:srgbClr val="CA09CA"/>
                          </a:solidFill>
                          <a:latin typeface="Arial Bold"/>
                          <a:ea typeface="Arial Bold"/>
                          <a:cs typeface="Arial Bold"/>
                          <a:sym typeface="Arial Bold"/>
                        </a:rPr>
                        <a:t>low</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r>
              <a:tr h="822031">
                <a:tc>
                  <a:txBody>
                    <a:bodyPr anchor="t" rtlCol="false"/>
                    <a:lstStyle/>
                    <a:p>
                      <a:pPr algn="ctr">
                        <a:lnSpc>
                          <a:spcPts val="1920"/>
                        </a:lnSpc>
                        <a:defRPr/>
                      </a:pPr>
                      <a:r>
                        <a:rPr lang="en-US" b="true" sz="1600">
                          <a:solidFill>
                            <a:srgbClr val="000000"/>
                          </a:solidFill>
                          <a:latin typeface="Arial Bold"/>
                          <a:ea typeface="Arial Bold"/>
                          <a:cs typeface="Arial Bold"/>
                          <a:sym typeface="Arial Bold"/>
                        </a:rPr>
                        <a:t>Trust mechanism</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FACAF8"/>
                    </a:solidFill>
                  </a:tcPr>
                </a:tc>
                <a:tc gridSpan="3">
                  <a:txBody>
                    <a:bodyPr anchor="t" rtlCol="false"/>
                    <a:lstStyle/>
                    <a:p>
                      <a:pPr algn="ctr">
                        <a:lnSpc>
                          <a:spcPts val="1919"/>
                        </a:lnSpc>
                        <a:defRPr/>
                      </a:pPr>
                      <a:r>
                        <a:rPr lang="en-US" sz="1599">
                          <a:solidFill>
                            <a:srgbClr val="000000"/>
                          </a:solidFill>
                          <a:latin typeface="Arial"/>
                          <a:ea typeface="Arial"/>
                          <a:cs typeface="Arial"/>
                          <a:sym typeface="Arial"/>
                        </a:rPr>
                        <a:t>Relying on user feedback and platform reputation</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hMerge="true">
                  <a:txBody>
                    <a:bodyPr anchor="t" rtlCol="false"/>
                    <a:lstStyle/>
                    <a:p>
                      <a:pPr algn="ctr">
                        <a:lnSpc>
                          <a:spcPts val="1919"/>
                        </a:lnSpc>
                        <a:defRPr/>
                      </a:pPr>
                      <a:r>
                        <a:rPr lang="en-US" sz="1599">
                          <a:solidFill>
                            <a:srgbClr val="000000"/>
                          </a:solidFill>
                          <a:latin typeface="Arial"/>
                          <a:ea typeface="Arial"/>
                          <a:cs typeface="Arial"/>
                          <a:sym typeface="Arial"/>
                        </a:rPr>
                        <a:t>Relying on user feedback and platform reputation</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hMerge="true">
                  <a:txBody>
                    <a:bodyPr anchor="t" rtlCol="false"/>
                    <a:lstStyle/>
                    <a:p>
                      <a:pPr algn="ctr">
                        <a:lnSpc>
                          <a:spcPts val="1919"/>
                        </a:lnSpc>
                        <a:defRPr/>
                      </a:pPr>
                      <a:r>
                        <a:rPr lang="en-US" sz="1599">
                          <a:solidFill>
                            <a:srgbClr val="000000"/>
                          </a:solidFill>
                          <a:latin typeface="Arial"/>
                          <a:ea typeface="Arial"/>
                          <a:cs typeface="Arial"/>
                          <a:sym typeface="Arial"/>
                        </a:rPr>
                        <a:t>Relying on user feedback and platform reputation</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ctr">
                        <a:lnSpc>
                          <a:spcPts val="1919"/>
                        </a:lnSpc>
                        <a:defRPr/>
                      </a:pPr>
                      <a:r>
                        <a:rPr lang="en-US" b="true" sz="1599">
                          <a:solidFill>
                            <a:srgbClr val="CA09CA"/>
                          </a:solidFill>
                          <a:latin typeface="Arial Bold"/>
                          <a:ea typeface="Arial Bold"/>
                          <a:cs typeface="Arial Bold"/>
                          <a:sym typeface="Arial Bold"/>
                        </a:rPr>
                        <a:t>Establishing trust through smart contracts and blockchain transparency</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r>
              <a:tr h="486363">
                <a:tc>
                  <a:txBody>
                    <a:bodyPr anchor="t" rtlCol="false"/>
                    <a:lstStyle/>
                    <a:p>
                      <a:pPr algn="ctr">
                        <a:lnSpc>
                          <a:spcPts val="1920"/>
                        </a:lnSpc>
                        <a:defRPr/>
                      </a:pPr>
                      <a:r>
                        <a:rPr lang="en-US" b="true" sz="1600">
                          <a:solidFill>
                            <a:srgbClr val="000000"/>
                          </a:solidFill>
                          <a:latin typeface="Arial Bold"/>
                          <a:ea typeface="Arial Bold"/>
                          <a:cs typeface="Arial Bold"/>
                          <a:sym typeface="Arial Bold"/>
                        </a:rPr>
                        <a:t>Platform control</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FACAF8"/>
                    </a:solidFill>
                  </a:tcPr>
                </a:tc>
                <a:tc gridSpan="3">
                  <a:txBody>
                    <a:bodyPr anchor="t" rtlCol="false"/>
                    <a:lstStyle/>
                    <a:p>
                      <a:pPr algn="ctr">
                        <a:lnSpc>
                          <a:spcPts val="1919"/>
                        </a:lnSpc>
                        <a:defRPr/>
                      </a:pPr>
                      <a:r>
                        <a:rPr lang="en-US" sz="1599">
                          <a:solidFill>
                            <a:srgbClr val="000000"/>
                          </a:solidFill>
                          <a:latin typeface="Arial"/>
                          <a:ea typeface="Arial"/>
                          <a:cs typeface="Arial"/>
                          <a:sym typeface="Arial"/>
                        </a:rPr>
                        <a:t>Centralized platform management</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hMerge="true">
                  <a:txBody>
                    <a:bodyPr anchor="t" rtlCol="false"/>
                    <a:lstStyle/>
                    <a:p>
                      <a:pPr algn="ctr">
                        <a:lnSpc>
                          <a:spcPts val="1919"/>
                        </a:lnSpc>
                        <a:defRPr/>
                      </a:pPr>
                      <a:r>
                        <a:rPr lang="en-US" sz="1599">
                          <a:solidFill>
                            <a:srgbClr val="000000"/>
                          </a:solidFill>
                          <a:latin typeface="Arial"/>
                          <a:ea typeface="Arial"/>
                          <a:cs typeface="Arial"/>
                          <a:sym typeface="Arial"/>
                        </a:rPr>
                        <a:t>Centralized platform management</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hMerge="true">
                  <a:txBody>
                    <a:bodyPr anchor="t" rtlCol="false"/>
                    <a:lstStyle/>
                    <a:p>
                      <a:pPr algn="ctr">
                        <a:lnSpc>
                          <a:spcPts val="1919"/>
                        </a:lnSpc>
                        <a:defRPr/>
                      </a:pPr>
                      <a:r>
                        <a:rPr lang="en-US" sz="1599">
                          <a:solidFill>
                            <a:srgbClr val="000000"/>
                          </a:solidFill>
                          <a:latin typeface="Arial"/>
                          <a:ea typeface="Arial"/>
                          <a:cs typeface="Arial"/>
                          <a:sym typeface="Arial"/>
                        </a:rPr>
                        <a:t>Centralized platform management</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ctr">
                        <a:lnSpc>
                          <a:spcPts val="1919"/>
                        </a:lnSpc>
                        <a:defRPr/>
                      </a:pPr>
                      <a:r>
                        <a:rPr lang="en-US" sz="1599">
                          <a:solidFill>
                            <a:srgbClr val="CA09CA"/>
                          </a:solidFill>
                          <a:latin typeface="Arial"/>
                          <a:ea typeface="Arial"/>
                          <a:cs typeface="Arial"/>
                          <a:sym typeface="Arial"/>
                        </a:rPr>
                        <a:t>Decentralization, user initiated transactions</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r>
              <a:tr h="822031">
                <a:tc>
                  <a:txBody>
                    <a:bodyPr anchor="t" rtlCol="false"/>
                    <a:lstStyle/>
                    <a:p>
                      <a:pPr algn="ctr">
                        <a:lnSpc>
                          <a:spcPts val="1920"/>
                        </a:lnSpc>
                        <a:defRPr/>
                      </a:pPr>
                      <a:r>
                        <a:rPr lang="en-US" b="true" sz="1600">
                          <a:solidFill>
                            <a:srgbClr val="000000"/>
                          </a:solidFill>
                          <a:latin typeface="Arial Bold"/>
                          <a:ea typeface="Arial Bold"/>
                          <a:cs typeface="Arial Bold"/>
                          <a:sym typeface="Arial Bold"/>
                        </a:rPr>
                        <a:t>transaction efficiency</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FACAF8"/>
                    </a:solidFill>
                  </a:tcPr>
                </a:tc>
                <a:tc gridSpan="3">
                  <a:txBody>
                    <a:bodyPr anchor="t" rtlCol="false"/>
                    <a:lstStyle/>
                    <a:p>
                      <a:pPr algn="ctr">
                        <a:lnSpc>
                          <a:spcPts val="1919"/>
                        </a:lnSpc>
                        <a:defRPr/>
                      </a:pPr>
                      <a:r>
                        <a:rPr lang="en-US" sz="1599">
                          <a:solidFill>
                            <a:srgbClr val="000000"/>
                          </a:solidFill>
                          <a:latin typeface="Arial"/>
                          <a:ea typeface="Arial"/>
                          <a:cs typeface="Arial"/>
                          <a:sym typeface="Arial"/>
                        </a:rPr>
                        <a:t>More manual intervention and slower transaction speed</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hMerge="true">
                  <a:txBody>
                    <a:bodyPr anchor="t" rtlCol="false"/>
                    <a:lstStyle/>
                    <a:p>
                      <a:pPr algn="ctr">
                        <a:lnSpc>
                          <a:spcPts val="1919"/>
                        </a:lnSpc>
                        <a:defRPr/>
                      </a:pPr>
                      <a:r>
                        <a:rPr lang="en-US" sz="1599">
                          <a:solidFill>
                            <a:srgbClr val="000000"/>
                          </a:solidFill>
                          <a:latin typeface="Arial"/>
                          <a:ea typeface="Arial"/>
                          <a:cs typeface="Arial"/>
                          <a:sym typeface="Arial"/>
                        </a:rPr>
                        <a:t>More manual intervention and slower transaction speed</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hMerge="true">
                  <a:txBody>
                    <a:bodyPr anchor="t" rtlCol="false"/>
                    <a:lstStyle/>
                    <a:p>
                      <a:pPr algn="ctr">
                        <a:lnSpc>
                          <a:spcPts val="1919"/>
                        </a:lnSpc>
                        <a:defRPr/>
                      </a:pPr>
                      <a:r>
                        <a:rPr lang="en-US" sz="1599">
                          <a:solidFill>
                            <a:srgbClr val="000000"/>
                          </a:solidFill>
                          <a:latin typeface="Arial"/>
                          <a:ea typeface="Arial"/>
                          <a:cs typeface="Arial"/>
                          <a:sym typeface="Arial"/>
                        </a:rPr>
                        <a:t>More manual intervention and slower transaction speed</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ctr">
                        <a:lnSpc>
                          <a:spcPts val="1919"/>
                        </a:lnSpc>
                        <a:defRPr/>
                      </a:pPr>
                      <a:r>
                        <a:rPr lang="en-US" sz="1599">
                          <a:solidFill>
                            <a:srgbClr val="CA09CA"/>
                          </a:solidFill>
                          <a:latin typeface="Arial"/>
                          <a:ea typeface="Arial"/>
                          <a:cs typeface="Arial"/>
                          <a:sym typeface="Arial"/>
                        </a:rPr>
                        <a:t>Automated execution, fast trading</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r>
              <a:tr h="822031">
                <a:tc>
                  <a:txBody>
                    <a:bodyPr anchor="t" rtlCol="false"/>
                    <a:lstStyle/>
                    <a:p>
                      <a:pPr algn="ctr">
                        <a:lnSpc>
                          <a:spcPts val="1920"/>
                        </a:lnSpc>
                        <a:defRPr/>
                      </a:pPr>
                      <a:r>
                        <a:rPr lang="en-US" b="true" sz="1600">
                          <a:solidFill>
                            <a:srgbClr val="000000"/>
                          </a:solidFill>
                          <a:latin typeface="Arial Bold"/>
                          <a:ea typeface="Arial Bold"/>
                          <a:cs typeface="Arial Bold"/>
                          <a:sym typeface="Arial Bold"/>
                        </a:rPr>
                        <a:t>Dispute resolution</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FACAF8"/>
                    </a:solidFill>
                  </a:tcPr>
                </a:tc>
                <a:tc gridSpan="3">
                  <a:txBody>
                    <a:bodyPr anchor="t" rtlCol="false"/>
                    <a:lstStyle/>
                    <a:p>
                      <a:pPr algn="ctr">
                        <a:lnSpc>
                          <a:spcPts val="1919"/>
                        </a:lnSpc>
                        <a:defRPr/>
                      </a:pPr>
                      <a:r>
                        <a:rPr lang="en-US" sz="1599">
                          <a:solidFill>
                            <a:srgbClr val="000000"/>
                          </a:solidFill>
                          <a:latin typeface="Arial"/>
                          <a:ea typeface="Arial"/>
                          <a:cs typeface="Arial"/>
                          <a:sym typeface="Arial"/>
                        </a:rPr>
                        <a:t>Artificial intervention, handling complexity</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hMerge="true">
                  <a:txBody>
                    <a:bodyPr anchor="t" rtlCol="false"/>
                    <a:lstStyle/>
                    <a:p>
                      <a:pPr algn="ctr">
                        <a:lnSpc>
                          <a:spcPts val="1919"/>
                        </a:lnSpc>
                        <a:defRPr/>
                      </a:pPr>
                      <a:r>
                        <a:rPr lang="en-US" sz="1599">
                          <a:solidFill>
                            <a:srgbClr val="000000"/>
                          </a:solidFill>
                          <a:latin typeface="Arial"/>
                          <a:ea typeface="Arial"/>
                          <a:cs typeface="Arial"/>
                          <a:sym typeface="Arial"/>
                        </a:rPr>
                        <a:t>Artificial intervention, handling complexity</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hMerge="true">
                  <a:txBody>
                    <a:bodyPr anchor="t" rtlCol="false"/>
                    <a:lstStyle/>
                    <a:p>
                      <a:pPr algn="ctr">
                        <a:lnSpc>
                          <a:spcPts val="1919"/>
                        </a:lnSpc>
                        <a:defRPr/>
                      </a:pPr>
                      <a:r>
                        <a:rPr lang="en-US" sz="1599">
                          <a:solidFill>
                            <a:srgbClr val="000000"/>
                          </a:solidFill>
                          <a:latin typeface="Arial"/>
                          <a:ea typeface="Arial"/>
                          <a:cs typeface="Arial"/>
                          <a:sym typeface="Arial"/>
                        </a:rPr>
                        <a:t>Artificial intervention, handling complexity</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c>
                  <a:txBody>
                    <a:bodyPr anchor="t" rtlCol="false"/>
                    <a:lstStyle/>
                    <a:p>
                      <a:pPr algn="ctr">
                        <a:lnSpc>
                          <a:spcPts val="1919"/>
                        </a:lnSpc>
                        <a:defRPr/>
                      </a:pPr>
                      <a:r>
                        <a:rPr lang="en-US" sz="1599">
                          <a:solidFill>
                            <a:srgbClr val="CA09CA"/>
                          </a:solidFill>
                          <a:latin typeface="Arial"/>
                          <a:ea typeface="Arial"/>
                          <a:cs typeface="Arial"/>
                          <a:sym typeface="Arial"/>
                        </a:rPr>
                        <a:t>Smart contract automatic execution reduces disputes</a:t>
                      </a:r>
                      <a:endParaRPr lang="en-US" sz="1100"/>
                    </a:p>
                  </a:txBody>
                  <a:tcPr marL="91425" marR="91425" marT="91425" marB="91425"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tcPr>
                </a:tc>
              </a:tr>
            </a:tbl>
          </a:graphicData>
        </a:graphic>
      </p:graphicFrame>
      <p:sp>
        <p:nvSpPr>
          <p:cNvPr name="Freeform 3" id="3"/>
          <p:cNvSpPr/>
          <p:nvPr/>
        </p:nvSpPr>
        <p:spPr>
          <a:xfrm flipH="false" flipV="false" rot="0">
            <a:off x="5332921" y="292671"/>
            <a:ext cx="1136250" cy="1025900"/>
          </a:xfrm>
          <a:custGeom>
            <a:avLst/>
            <a:gdLst/>
            <a:ahLst/>
            <a:cxnLst/>
            <a:rect r="r" b="b" t="t" l="l"/>
            <a:pathLst>
              <a:path h="1025900" w="1136250">
                <a:moveTo>
                  <a:pt x="0" y="0"/>
                </a:moveTo>
                <a:lnTo>
                  <a:pt x="1136250" y="0"/>
                </a:lnTo>
                <a:lnTo>
                  <a:pt x="1136250" y="1025900"/>
                </a:lnTo>
                <a:lnTo>
                  <a:pt x="0" y="1025900"/>
                </a:lnTo>
                <a:lnTo>
                  <a:pt x="0" y="0"/>
                </a:lnTo>
                <a:close/>
              </a:path>
            </a:pathLst>
          </a:custGeom>
          <a:blipFill>
            <a:blip r:embed="rId2"/>
            <a:stretch>
              <a:fillRect l="0" t="-5378" r="0" b="-5378"/>
            </a:stretch>
          </a:blipFill>
        </p:spPr>
      </p:sp>
      <p:sp>
        <p:nvSpPr>
          <p:cNvPr name="Freeform 4" id="4"/>
          <p:cNvSpPr/>
          <p:nvPr/>
        </p:nvSpPr>
        <p:spPr>
          <a:xfrm flipH="false" flipV="false" rot="0">
            <a:off x="8425332" y="399196"/>
            <a:ext cx="1014500" cy="812850"/>
          </a:xfrm>
          <a:custGeom>
            <a:avLst/>
            <a:gdLst/>
            <a:ahLst/>
            <a:cxnLst/>
            <a:rect r="r" b="b" t="t" l="l"/>
            <a:pathLst>
              <a:path h="812850" w="1014500">
                <a:moveTo>
                  <a:pt x="0" y="0"/>
                </a:moveTo>
                <a:lnTo>
                  <a:pt x="1014500" y="0"/>
                </a:lnTo>
                <a:lnTo>
                  <a:pt x="1014500" y="812850"/>
                </a:lnTo>
                <a:lnTo>
                  <a:pt x="0" y="812850"/>
                </a:lnTo>
                <a:lnTo>
                  <a:pt x="0" y="0"/>
                </a:lnTo>
                <a:close/>
              </a:path>
            </a:pathLst>
          </a:custGeom>
          <a:blipFill>
            <a:blip r:embed="rId3"/>
            <a:stretch>
              <a:fillRect l="0" t="-12403" r="0" b="-12403"/>
            </a:stretch>
          </a:blipFill>
        </p:spPr>
      </p:sp>
      <p:sp>
        <p:nvSpPr>
          <p:cNvPr name="Freeform 5" id="5"/>
          <p:cNvSpPr/>
          <p:nvPr/>
        </p:nvSpPr>
        <p:spPr>
          <a:xfrm flipH="false" flipV="false" rot="0">
            <a:off x="11517730" y="399196"/>
            <a:ext cx="1258000" cy="812900"/>
          </a:xfrm>
          <a:custGeom>
            <a:avLst/>
            <a:gdLst/>
            <a:ahLst/>
            <a:cxnLst/>
            <a:rect r="r" b="b" t="t" l="l"/>
            <a:pathLst>
              <a:path h="812900" w="1258000">
                <a:moveTo>
                  <a:pt x="0" y="0"/>
                </a:moveTo>
                <a:lnTo>
                  <a:pt x="1258000" y="0"/>
                </a:lnTo>
                <a:lnTo>
                  <a:pt x="1258000" y="812900"/>
                </a:lnTo>
                <a:lnTo>
                  <a:pt x="0" y="812900"/>
                </a:lnTo>
                <a:lnTo>
                  <a:pt x="0" y="0"/>
                </a:lnTo>
                <a:close/>
              </a:path>
            </a:pathLst>
          </a:custGeom>
          <a:blipFill>
            <a:blip r:embed="rId4"/>
            <a:stretch>
              <a:fillRect l="0" t="-1455" r="0" b="-1455"/>
            </a:stretch>
          </a:blipFill>
        </p:spPr>
      </p:sp>
      <p:sp>
        <p:nvSpPr>
          <p:cNvPr name="Freeform 6" id="6"/>
          <p:cNvSpPr/>
          <p:nvPr/>
        </p:nvSpPr>
        <p:spPr>
          <a:xfrm flipH="false" flipV="false" rot="0">
            <a:off x="14514812" y="484296"/>
            <a:ext cx="2059450" cy="642700"/>
          </a:xfrm>
          <a:custGeom>
            <a:avLst/>
            <a:gdLst/>
            <a:ahLst/>
            <a:cxnLst/>
            <a:rect r="r" b="b" t="t" l="l"/>
            <a:pathLst>
              <a:path h="642700" w="2059450">
                <a:moveTo>
                  <a:pt x="0" y="0"/>
                </a:moveTo>
                <a:lnTo>
                  <a:pt x="2059450" y="0"/>
                </a:lnTo>
                <a:lnTo>
                  <a:pt x="2059450" y="642700"/>
                </a:lnTo>
                <a:lnTo>
                  <a:pt x="0" y="642700"/>
                </a:lnTo>
                <a:lnTo>
                  <a:pt x="0" y="0"/>
                </a:lnTo>
                <a:close/>
              </a:path>
            </a:pathLst>
          </a:custGeom>
          <a:blipFill>
            <a:blip r:embed="rId5"/>
            <a:stretch>
              <a:fillRect l="0" t="-6055" r="0" b="-6055"/>
            </a:stretch>
          </a:blipFill>
        </p:spPr>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8</a:t>
            </a: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8127824" y="2107572"/>
            <a:ext cx="1979554" cy="1310640"/>
          </a:xfrm>
          <a:prstGeom prst="rect">
            <a:avLst/>
          </a:prstGeom>
        </p:spPr>
        <p:txBody>
          <a:bodyPr anchor="t" rtlCol="false" tIns="0" lIns="0" bIns="0" rIns="0">
            <a:spAutoFit/>
          </a:bodyPr>
          <a:lstStyle/>
          <a:p>
            <a:pPr algn="ctr">
              <a:lnSpc>
                <a:spcPts val="10800"/>
              </a:lnSpc>
            </a:pPr>
            <a:r>
              <a:rPr lang="en-US" b="true" sz="9000">
                <a:solidFill>
                  <a:srgbClr val="000000"/>
                </a:solidFill>
                <a:latin typeface="Arimo Bold"/>
                <a:ea typeface="Arimo Bold"/>
                <a:cs typeface="Arimo Bold"/>
                <a:sym typeface="Arimo Bold"/>
              </a:rPr>
              <a:t>03</a:t>
            </a:r>
          </a:p>
        </p:txBody>
      </p:sp>
      <p:sp>
        <p:nvSpPr>
          <p:cNvPr name="TextBox 3" id="3"/>
          <p:cNvSpPr txBox="true"/>
          <p:nvPr/>
        </p:nvSpPr>
        <p:spPr>
          <a:xfrm rot="0">
            <a:off x="885654" y="4392930"/>
            <a:ext cx="16495212" cy="1028700"/>
          </a:xfrm>
          <a:prstGeom prst="rect">
            <a:avLst/>
          </a:prstGeom>
        </p:spPr>
        <p:txBody>
          <a:bodyPr anchor="t" rtlCol="false" tIns="0" lIns="0" bIns="0" rIns="0">
            <a:spAutoFit/>
          </a:bodyPr>
          <a:lstStyle/>
          <a:p>
            <a:pPr algn="ctr">
              <a:lnSpc>
                <a:spcPts val="8100"/>
              </a:lnSpc>
            </a:pPr>
            <a:r>
              <a:rPr lang="en-US" b="true" sz="6000">
                <a:solidFill>
                  <a:srgbClr val="000000"/>
                </a:solidFill>
                <a:latin typeface="Arimo Bold"/>
                <a:ea typeface="Arimo Bold"/>
                <a:cs typeface="Arimo Bold"/>
                <a:sym typeface="Arimo Bold"/>
              </a:rPr>
              <a:t> </a:t>
            </a:r>
            <a:r>
              <a:rPr lang="en-US" b="true" sz="6000">
                <a:solidFill>
                  <a:srgbClr val="000000"/>
                </a:solidFill>
                <a:latin typeface="Arimo Bold"/>
                <a:ea typeface="Arimo Bold"/>
                <a:cs typeface="Arimo Bold"/>
                <a:sym typeface="Arimo Bold"/>
              </a:rPr>
              <a:t>Development potential</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字由点字典黑"/>
                <a:ea typeface="字由点字典黑"/>
                <a:cs typeface="字由点字典黑"/>
                <a:sym typeface="字由点字典黑"/>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DAGUNRxOREI</dc:identifier>
  <dcterms:modified xsi:type="dcterms:W3CDTF">2011-08-01T06:04:30Z</dcterms:modified>
  <cp:revision>1</cp:revision>
  <dc:title>去中心化开放式自由贸易平台</dc:title>
</cp:coreProperties>
</file>